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6" r:id="rId5"/>
    <p:sldMasterId id="2147483672" r:id="rId6"/>
  </p:sldMasterIdLst>
  <p:notesMasterIdLst>
    <p:notesMasterId r:id="rId44"/>
  </p:notesMasterIdLst>
  <p:sldIdLst>
    <p:sldId id="256" r:id="rId7"/>
    <p:sldId id="257" r:id="rId8"/>
    <p:sldId id="258" r:id="rId9"/>
    <p:sldId id="267" r:id="rId10"/>
    <p:sldId id="269" r:id="rId11"/>
    <p:sldId id="268" r:id="rId12"/>
    <p:sldId id="271" r:id="rId13"/>
    <p:sldId id="302" r:id="rId14"/>
    <p:sldId id="309" r:id="rId15"/>
    <p:sldId id="303" r:id="rId16"/>
    <p:sldId id="310" r:id="rId17"/>
    <p:sldId id="270" r:id="rId18"/>
    <p:sldId id="311" r:id="rId19"/>
    <p:sldId id="300" r:id="rId20"/>
    <p:sldId id="312" r:id="rId21"/>
    <p:sldId id="279" r:id="rId22"/>
    <p:sldId id="306" r:id="rId23"/>
    <p:sldId id="273" r:id="rId24"/>
    <p:sldId id="282" r:id="rId25"/>
    <p:sldId id="274" r:id="rId26"/>
    <p:sldId id="283" r:id="rId27"/>
    <p:sldId id="275" r:id="rId28"/>
    <p:sldId id="284" r:id="rId29"/>
    <p:sldId id="313" r:id="rId30"/>
    <p:sldId id="314" r:id="rId31"/>
    <p:sldId id="315" r:id="rId32"/>
    <p:sldId id="294" r:id="rId33"/>
    <p:sldId id="295" r:id="rId34"/>
    <p:sldId id="307" r:id="rId35"/>
    <p:sldId id="296" r:id="rId36"/>
    <p:sldId id="297" r:id="rId37"/>
    <p:sldId id="298" r:id="rId38"/>
    <p:sldId id="304" r:id="rId39"/>
    <p:sldId id="299" r:id="rId40"/>
    <p:sldId id="293" r:id="rId41"/>
    <p:sldId id="308" r:id="rId42"/>
    <p:sldId id="278" r:id="rId4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4"/>
  </p:normalViewPr>
  <p:slideViewPr>
    <p:cSldViewPr snapToGrid="0">
      <p:cViewPr varScale="1">
        <p:scale>
          <a:sx n="121" d="100"/>
          <a:sy n="121" d="100"/>
        </p:scale>
        <p:origin x="1600" y="1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ableStyles" Target="tableStyle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0" Type="http://schemas.openxmlformats.org/officeDocument/2006/relationships/slide" Target="slides/slide14.xml"/><Relationship Id="rId41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ACC4F-1AD7-4E71-B837-380126E5CB0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4BC1-70C1-4F30-A475-C170B6C4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8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BRADY 1-7</a:t>
            </a:r>
            <a:endParaRPr lang="en-US"/>
          </a:p>
          <a:p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40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04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80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SANDY 18-19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6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75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Brady 20-23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55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9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60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232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25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035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25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BRADY 28-32</a:t>
            </a:r>
          </a:p>
          <a:p>
            <a:endParaRPr lang="en-US"/>
          </a:p>
          <a:p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175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450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510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SANDY 33-END</a:t>
            </a:r>
            <a:endParaRPr lang="en-US"/>
          </a:p>
          <a:p>
            <a:endParaRPr lang="en-US"/>
          </a:p>
          <a:p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841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 panose="020F0502020204030204"/>
            </a:endParaRPr>
          </a:p>
          <a:p>
            <a:pPr>
              <a:spcAft>
                <a:spcPts val="800"/>
              </a:spcAft>
            </a:pPr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099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31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64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/>
          </a:p>
          <a:p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4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SANDY 8 - 14</a:t>
            </a:r>
            <a:endParaRPr lang="en-US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01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24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71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46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4BC1-70C1-4F30-A475-C170B6C4CB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674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4504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99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25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99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9785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660A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602992"/>
            <a:ext cx="149860" cy="1198245"/>
          </a:xfrm>
          <a:custGeom>
            <a:avLst/>
            <a:gdLst/>
            <a:ahLst/>
            <a:cxnLst/>
            <a:rect l="l" t="t" r="r" b="b"/>
            <a:pathLst>
              <a:path w="149860" h="1198245">
                <a:moveTo>
                  <a:pt x="149352" y="0"/>
                </a:moveTo>
                <a:lnTo>
                  <a:pt x="0" y="0"/>
                </a:lnTo>
                <a:lnTo>
                  <a:pt x="0" y="1197863"/>
                </a:lnTo>
                <a:lnTo>
                  <a:pt x="149352" y="1197863"/>
                </a:lnTo>
                <a:lnTo>
                  <a:pt x="149352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99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9996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498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730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7C110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909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7C110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020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660A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602992"/>
            <a:ext cx="149860" cy="1198245"/>
          </a:xfrm>
          <a:custGeom>
            <a:avLst/>
            <a:gdLst/>
            <a:ahLst/>
            <a:cxnLst/>
            <a:rect l="l" t="t" r="r" b="b"/>
            <a:pathLst>
              <a:path w="149860" h="1198245">
                <a:moveTo>
                  <a:pt x="149352" y="0"/>
                </a:moveTo>
                <a:lnTo>
                  <a:pt x="0" y="0"/>
                </a:lnTo>
                <a:lnTo>
                  <a:pt x="0" y="1197863"/>
                </a:lnTo>
                <a:lnTo>
                  <a:pt x="149352" y="1197863"/>
                </a:lnTo>
                <a:lnTo>
                  <a:pt x="149352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7C110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828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72896"/>
            <a:ext cx="82550" cy="516890"/>
          </a:xfrm>
          <a:custGeom>
            <a:avLst/>
            <a:gdLst/>
            <a:ahLst/>
            <a:cxnLst/>
            <a:rect l="l" t="t" r="r" b="b"/>
            <a:pathLst>
              <a:path w="82550" h="516890">
                <a:moveTo>
                  <a:pt x="82296" y="0"/>
                </a:moveTo>
                <a:lnTo>
                  <a:pt x="0" y="0"/>
                </a:lnTo>
                <a:lnTo>
                  <a:pt x="0" y="516636"/>
                </a:lnTo>
                <a:lnTo>
                  <a:pt x="82296" y="516636"/>
                </a:lnTo>
                <a:lnTo>
                  <a:pt x="82296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14884"/>
            <a:ext cx="635635" cy="455930"/>
          </a:xfrm>
          <a:custGeom>
            <a:avLst/>
            <a:gdLst/>
            <a:ahLst/>
            <a:cxnLst/>
            <a:rect l="l" t="t" r="r" b="b"/>
            <a:pathLst>
              <a:path w="635635" h="455930">
                <a:moveTo>
                  <a:pt x="0" y="455676"/>
                </a:moveTo>
                <a:lnTo>
                  <a:pt x="635508" y="455676"/>
                </a:lnTo>
                <a:lnTo>
                  <a:pt x="635508" y="0"/>
                </a:lnTo>
                <a:lnTo>
                  <a:pt x="0" y="0"/>
                </a:lnTo>
                <a:lnTo>
                  <a:pt x="0" y="455676"/>
                </a:lnTo>
                <a:close/>
              </a:path>
            </a:pathLst>
          </a:custGeom>
          <a:solidFill>
            <a:srgbClr val="6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22604" y="214884"/>
            <a:ext cx="8121650" cy="455930"/>
          </a:xfrm>
          <a:custGeom>
            <a:avLst/>
            <a:gdLst/>
            <a:ahLst/>
            <a:cxnLst/>
            <a:rect l="l" t="t" r="r" b="b"/>
            <a:pathLst>
              <a:path w="8121650" h="455930">
                <a:moveTo>
                  <a:pt x="0" y="455676"/>
                </a:moveTo>
                <a:lnTo>
                  <a:pt x="8121396" y="455676"/>
                </a:lnTo>
                <a:lnTo>
                  <a:pt x="8121396" y="0"/>
                </a:lnTo>
                <a:lnTo>
                  <a:pt x="0" y="0"/>
                </a:lnTo>
                <a:lnTo>
                  <a:pt x="0" y="455676"/>
                </a:lnTo>
                <a:close/>
              </a:path>
            </a:pathLst>
          </a:custGeom>
          <a:solidFill>
            <a:srgbClr val="6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35508" y="141731"/>
            <a:ext cx="387350" cy="528955"/>
          </a:xfrm>
          <a:custGeom>
            <a:avLst/>
            <a:gdLst/>
            <a:ahLst/>
            <a:cxnLst/>
            <a:rect l="l" t="t" r="r" b="b"/>
            <a:pathLst>
              <a:path w="387350" h="528955">
                <a:moveTo>
                  <a:pt x="387095" y="0"/>
                </a:moveTo>
                <a:lnTo>
                  <a:pt x="0" y="0"/>
                </a:lnTo>
                <a:lnTo>
                  <a:pt x="0" y="528827"/>
                </a:lnTo>
                <a:lnTo>
                  <a:pt x="387095" y="528827"/>
                </a:lnTo>
                <a:lnTo>
                  <a:pt x="387095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99515" y="206987"/>
            <a:ext cx="258445" cy="327025"/>
          </a:xfrm>
          <a:custGeom>
            <a:avLst/>
            <a:gdLst/>
            <a:ahLst/>
            <a:cxnLst/>
            <a:rect l="l" t="t" r="r" b="b"/>
            <a:pathLst>
              <a:path w="258444" h="327025">
                <a:moveTo>
                  <a:pt x="176289" y="326417"/>
                </a:moveTo>
                <a:lnTo>
                  <a:pt x="81768" y="326417"/>
                </a:lnTo>
                <a:lnTo>
                  <a:pt x="81768" y="295128"/>
                </a:lnTo>
                <a:lnTo>
                  <a:pt x="100523" y="295128"/>
                </a:lnTo>
                <a:lnTo>
                  <a:pt x="100523" y="257489"/>
                </a:lnTo>
                <a:lnTo>
                  <a:pt x="48260" y="257489"/>
                </a:lnTo>
                <a:lnTo>
                  <a:pt x="18754" y="227827"/>
                </a:lnTo>
                <a:lnTo>
                  <a:pt x="18754" y="69045"/>
                </a:lnTo>
                <a:lnTo>
                  <a:pt x="0" y="69045"/>
                </a:lnTo>
                <a:lnTo>
                  <a:pt x="0" y="43870"/>
                </a:lnTo>
                <a:lnTo>
                  <a:pt x="81768" y="43870"/>
                </a:lnTo>
                <a:lnTo>
                  <a:pt x="81768" y="69045"/>
                </a:lnTo>
                <a:lnTo>
                  <a:pt x="62764" y="69045"/>
                </a:lnTo>
                <a:lnTo>
                  <a:pt x="62764" y="207138"/>
                </a:lnTo>
                <a:lnTo>
                  <a:pt x="100523" y="207138"/>
                </a:lnTo>
                <a:lnTo>
                  <a:pt x="100523" y="25175"/>
                </a:lnTo>
                <a:lnTo>
                  <a:pt x="81768" y="25175"/>
                </a:lnTo>
                <a:lnTo>
                  <a:pt x="81768" y="0"/>
                </a:lnTo>
                <a:lnTo>
                  <a:pt x="176289" y="0"/>
                </a:lnTo>
                <a:lnTo>
                  <a:pt x="176289" y="25175"/>
                </a:lnTo>
                <a:lnTo>
                  <a:pt x="157285" y="25175"/>
                </a:lnTo>
                <a:lnTo>
                  <a:pt x="157285" y="207138"/>
                </a:lnTo>
                <a:lnTo>
                  <a:pt x="195044" y="207138"/>
                </a:lnTo>
                <a:lnTo>
                  <a:pt x="195044" y="69045"/>
                </a:lnTo>
                <a:lnTo>
                  <a:pt x="176289" y="69045"/>
                </a:lnTo>
                <a:lnTo>
                  <a:pt x="176289" y="43870"/>
                </a:lnTo>
                <a:lnTo>
                  <a:pt x="258058" y="43870"/>
                </a:lnTo>
                <a:lnTo>
                  <a:pt x="258058" y="69045"/>
                </a:lnTo>
                <a:lnTo>
                  <a:pt x="239054" y="69045"/>
                </a:lnTo>
                <a:lnTo>
                  <a:pt x="239054" y="227827"/>
                </a:lnTo>
                <a:lnTo>
                  <a:pt x="209547" y="257489"/>
                </a:lnTo>
                <a:lnTo>
                  <a:pt x="157285" y="257489"/>
                </a:lnTo>
                <a:lnTo>
                  <a:pt x="157285" y="295128"/>
                </a:lnTo>
                <a:lnTo>
                  <a:pt x="176289" y="295128"/>
                </a:lnTo>
                <a:lnTo>
                  <a:pt x="176289" y="32641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53325" y="871538"/>
            <a:ext cx="303734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344" y="1969174"/>
            <a:ext cx="7337310" cy="3441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59446" y="6418920"/>
            <a:ext cx="314325" cy="252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72896"/>
            <a:ext cx="82550" cy="516890"/>
          </a:xfrm>
          <a:custGeom>
            <a:avLst/>
            <a:gdLst/>
            <a:ahLst/>
            <a:cxnLst/>
            <a:rect l="l" t="t" r="r" b="b"/>
            <a:pathLst>
              <a:path w="82550" h="516890">
                <a:moveTo>
                  <a:pt x="82296" y="0"/>
                </a:moveTo>
                <a:lnTo>
                  <a:pt x="0" y="0"/>
                </a:lnTo>
                <a:lnTo>
                  <a:pt x="0" y="516636"/>
                </a:lnTo>
                <a:lnTo>
                  <a:pt x="82296" y="516636"/>
                </a:lnTo>
                <a:lnTo>
                  <a:pt x="82296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0508" y="1473202"/>
            <a:ext cx="8262983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7C110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9202" y="2009965"/>
            <a:ext cx="7785595" cy="2645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65132" y="6254169"/>
            <a:ext cx="342265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187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72896"/>
            <a:ext cx="82550" cy="516890"/>
          </a:xfrm>
          <a:custGeom>
            <a:avLst/>
            <a:gdLst/>
            <a:ahLst/>
            <a:cxnLst/>
            <a:rect l="l" t="t" r="r" b="b"/>
            <a:pathLst>
              <a:path w="82550" h="516890">
                <a:moveTo>
                  <a:pt x="82296" y="0"/>
                </a:moveTo>
                <a:lnTo>
                  <a:pt x="0" y="0"/>
                </a:lnTo>
                <a:lnTo>
                  <a:pt x="0" y="516636"/>
                </a:lnTo>
                <a:lnTo>
                  <a:pt x="82296" y="516636"/>
                </a:lnTo>
                <a:lnTo>
                  <a:pt x="82296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90512"/>
            <a:ext cx="666115" cy="455930"/>
          </a:xfrm>
          <a:custGeom>
            <a:avLst/>
            <a:gdLst/>
            <a:ahLst/>
            <a:cxnLst/>
            <a:rect l="l" t="t" r="r" b="b"/>
            <a:pathLst>
              <a:path w="666115" h="455930">
                <a:moveTo>
                  <a:pt x="0" y="455663"/>
                </a:moveTo>
                <a:lnTo>
                  <a:pt x="665988" y="455663"/>
                </a:lnTo>
                <a:lnTo>
                  <a:pt x="665988" y="0"/>
                </a:lnTo>
                <a:lnTo>
                  <a:pt x="0" y="0"/>
                </a:lnTo>
                <a:lnTo>
                  <a:pt x="0" y="455663"/>
                </a:lnTo>
                <a:close/>
              </a:path>
            </a:pathLst>
          </a:custGeom>
          <a:solidFill>
            <a:srgbClr val="6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53083" y="190512"/>
            <a:ext cx="8091170" cy="455930"/>
          </a:xfrm>
          <a:custGeom>
            <a:avLst/>
            <a:gdLst/>
            <a:ahLst/>
            <a:cxnLst/>
            <a:rect l="l" t="t" r="r" b="b"/>
            <a:pathLst>
              <a:path w="8091170" h="455930">
                <a:moveTo>
                  <a:pt x="0" y="455663"/>
                </a:moveTo>
                <a:lnTo>
                  <a:pt x="8090916" y="455663"/>
                </a:lnTo>
                <a:lnTo>
                  <a:pt x="8090916" y="0"/>
                </a:lnTo>
                <a:lnTo>
                  <a:pt x="0" y="0"/>
                </a:lnTo>
                <a:lnTo>
                  <a:pt x="0" y="455663"/>
                </a:lnTo>
                <a:close/>
              </a:path>
            </a:pathLst>
          </a:custGeom>
          <a:solidFill>
            <a:srgbClr val="6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65987" y="117347"/>
            <a:ext cx="387350" cy="528955"/>
          </a:xfrm>
          <a:custGeom>
            <a:avLst/>
            <a:gdLst/>
            <a:ahLst/>
            <a:cxnLst/>
            <a:rect l="l" t="t" r="r" b="b"/>
            <a:pathLst>
              <a:path w="387350" h="528955">
                <a:moveTo>
                  <a:pt x="387096" y="0"/>
                </a:moveTo>
                <a:lnTo>
                  <a:pt x="0" y="0"/>
                </a:lnTo>
                <a:lnTo>
                  <a:pt x="0" y="528827"/>
                </a:lnTo>
                <a:lnTo>
                  <a:pt x="387096" y="528827"/>
                </a:lnTo>
                <a:lnTo>
                  <a:pt x="387096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9999" y="184127"/>
            <a:ext cx="258445" cy="327025"/>
          </a:xfrm>
          <a:custGeom>
            <a:avLst/>
            <a:gdLst/>
            <a:ahLst/>
            <a:cxnLst/>
            <a:rect l="l" t="t" r="r" b="b"/>
            <a:pathLst>
              <a:path w="258444" h="327025">
                <a:moveTo>
                  <a:pt x="176285" y="326417"/>
                </a:moveTo>
                <a:lnTo>
                  <a:pt x="81764" y="326417"/>
                </a:lnTo>
                <a:lnTo>
                  <a:pt x="81764" y="295128"/>
                </a:lnTo>
                <a:lnTo>
                  <a:pt x="100519" y="295128"/>
                </a:lnTo>
                <a:lnTo>
                  <a:pt x="100519" y="257489"/>
                </a:lnTo>
                <a:lnTo>
                  <a:pt x="48256" y="257489"/>
                </a:lnTo>
                <a:lnTo>
                  <a:pt x="18750" y="227827"/>
                </a:lnTo>
                <a:lnTo>
                  <a:pt x="18750" y="69045"/>
                </a:lnTo>
                <a:lnTo>
                  <a:pt x="0" y="69045"/>
                </a:lnTo>
                <a:lnTo>
                  <a:pt x="0" y="43870"/>
                </a:lnTo>
                <a:lnTo>
                  <a:pt x="81764" y="43870"/>
                </a:lnTo>
                <a:lnTo>
                  <a:pt x="81764" y="69045"/>
                </a:lnTo>
                <a:lnTo>
                  <a:pt x="62760" y="69045"/>
                </a:lnTo>
                <a:lnTo>
                  <a:pt x="62760" y="207138"/>
                </a:lnTo>
                <a:lnTo>
                  <a:pt x="100519" y="207138"/>
                </a:lnTo>
                <a:lnTo>
                  <a:pt x="100519" y="25175"/>
                </a:lnTo>
                <a:lnTo>
                  <a:pt x="81764" y="25175"/>
                </a:lnTo>
                <a:lnTo>
                  <a:pt x="81764" y="0"/>
                </a:lnTo>
                <a:lnTo>
                  <a:pt x="176285" y="0"/>
                </a:lnTo>
                <a:lnTo>
                  <a:pt x="176285" y="25175"/>
                </a:lnTo>
                <a:lnTo>
                  <a:pt x="157281" y="25175"/>
                </a:lnTo>
                <a:lnTo>
                  <a:pt x="157281" y="207138"/>
                </a:lnTo>
                <a:lnTo>
                  <a:pt x="195040" y="207138"/>
                </a:lnTo>
                <a:lnTo>
                  <a:pt x="195040" y="69045"/>
                </a:lnTo>
                <a:lnTo>
                  <a:pt x="176285" y="69045"/>
                </a:lnTo>
                <a:lnTo>
                  <a:pt x="176285" y="43870"/>
                </a:lnTo>
                <a:lnTo>
                  <a:pt x="258054" y="43870"/>
                </a:lnTo>
                <a:lnTo>
                  <a:pt x="258054" y="69045"/>
                </a:lnTo>
                <a:lnTo>
                  <a:pt x="239050" y="69045"/>
                </a:lnTo>
                <a:lnTo>
                  <a:pt x="239050" y="227827"/>
                </a:lnTo>
                <a:lnTo>
                  <a:pt x="209543" y="257489"/>
                </a:lnTo>
                <a:lnTo>
                  <a:pt x="157281" y="257489"/>
                </a:lnTo>
                <a:lnTo>
                  <a:pt x="157281" y="295128"/>
                </a:lnTo>
                <a:lnTo>
                  <a:pt x="176285" y="295128"/>
                </a:lnTo>
                <a:lnTo>
                  <a:pt x="176285" y="32641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418" y="1473202"/>
            <a:ext cx="8687163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99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994" y="1875412"/>
            <a:ext cx="7438390" cy="468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02190" y="6314623"/>
            <a:ext cx="342265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337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.gov/dwd/career-training-adult-ed/employability-skills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cclciidc/ay69e07xwbq176s0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vVFotHrtxE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cclciidc/ay69e07xwbq176s0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.iu.edu/4iJD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instrc@indiana.edu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strc.indiana.edu/transition-resources/transition-matri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ansitiontn.org/" TargetMode="External"/><Relationship Id="rId4" Type="http://schemas.openxmlformats.org/officeDocument/2006/relationships/hyperlink" Target="https://www.ocali.org/project/tg_aata/page/elsa_document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diprdwb.ku.edu/consent.php?rf=ot&amp;sg=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ansitionresponse.com/wp-content/uploads/2011/09/Life-Skills-Assessment-Div.-Of-Children.pdf" TargetMode="External"/><Relationship Id="rId4" Type="http://schemas.openxmlformats.org/officeDocument/2006/relationships/hyperlink" Target="https://www.mynextmove.org/explore/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268" y="0"/>
            <a:ext cx="951230" cy="2694940"/>
            <a:chOff x="620268" y="0"/>
            <a:chExt cx="951230" cy="2694940"/>
          </a:xfrm>
        </p:grpSpPr>
        <p:sp>
          <p:nvSpPr>
            <p:cNvPr id="3" name="object 3"/>
            <p:cNvSpPr/>
            <p:nvPr/>
          </p:nvSpPr>
          <p:spPr>
            <a:xfrm>
              <a:off x="620268" y="0"/>
              <a:ext cx="951230" cy="2694940"/>
            </a:xfrm>
            <a:custGeom>
              <a:avLst/>
              <a:gdLst/>
              <a:ahLst/>
              <a:cxnLst/>
              <a:rect l="l" t="t" r="r" b="b"/>
              <a:pathLst>
                <a:path w="951230" h="2694940">
                  <a:moveTo>
                    <a:pt x="950976" y="0"/>
                  </a:moveTo>
                  <a:lnTo>
                    <a:pt x="0" y="0"/>
                  </a:lnTo>
                  <a:lnTo>
                    <a:pt x="0" y="2694432"/>
                  </a:lnTo>
                  <a:lnTo>
                    <a:pt x="950976" y="2694432"/>
                  </a:lnTo>
                  <a:lnTo>
                    <a:pt x="950976" y="0"/>
                  </a:lnTo>
                  <a:close/>
                </a:path>
              </a:pathLst>
            </a:custGeom>
            <a:solidFill>
              <a:srgbClr val="99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5719" y="1729819"/>
              <a:ext cx="634365" cy="802005"/>
            </a:xfrm>
            <a:custGeom>
              <a:avLst/>
              <a:gdLst/>
              <a:ahLst/>
              <a:cxnLst/>
              <a:rect l="l" t="t" r="r" b="b"/>
              <a:pathLst>
                <a:path w="634365" h="802005">
                  <a:moveTo>
                    <a:pt x="427407" y="801546"/>
                  </a:moveTo>
                  <a:lnTo>
                    <a:pt x="207704" y="801546"/>
                  </a:lnTo>
                  <a:lnTo>
                    <a:pt x="207704" y="723805"/>
                  </a:lnTo>
                  <a:lnTo>
                    <a:pt x="254423" y="723805"/>
                  </a:lnTo>
                  <a:lnTo>
                    <a:pt x="254423" y="634041"/>
                  </a:lnTo>
                  <a:lnTo>
                    <a:pt x="122790" y="634041"/>
                  </a:lnTo>
                  <a:lnTo>
                    <a:pt x="46714" y="556287"/>
                  </a:lnTo>
                  <a:lnTo>
                    <a:pt x="46714" y="166965"/>
                  </a:lnTo>
                  <a:lnTo>
                    <a:pt x="0" y="166965"/>
                  </a:lnTo>
                  <a:lnTo>
                    <a:pt x="0" y="106595"/>
                  </a:lnTo>
                  <a:lnTo>
                    <a:pt x="206915" y="106595"/>
                  </a:lnTo>
                  <a:lnTo>
                    <a:pt x="206915" y="166965"/>
                  </a:lnTo>
                  <a:lnTo>
                    <a:pt x="165247" y="166965"/>
                  </a:lnTo>
                  <a:lnTo>
                    <a:pt x="165247" y="503187"/>
                  </a:lnTo>
                  <a:lnTo>
                    <a:pt x="254423" y="503187"/>
                  </a:lnTo>
                  <a:lnTo>
                    <a:pt x="254423" y="60369"/>
                  </a:lnTo>
                  <a:lnTo>
                    <a:pt x="207546" y="60369"/>
                  </a:lnTo>
                  <a:lnTo>
                    <a:pt x="207546" y="0"/>
                  </a:lnTo>
                  <a:lnTo>
                    <a:pt x="427486" y="0"/>
                  </a:lnTo>
                  <a:lnTo>
                    <a:pt x="427486" y="60369"/>
                  </a:lnTo>
                  <a:lnTo>
                    <a:pt x="380689" y="60369"/>
                  </a:lnTo>
                  <a:lnTo>
                    <a:pt x="380689" y="503187"/>
                  </a:lnTo>
                  <a:lnTo>
                    <a:pt x="468839" y="503187"/>
                  </a:lnTo>
                  <a:lnTo>
                    <a:pt x="468839" y="166965"/>
                  </a:lnTo>
                  <a:lnTo>
                    <a:pt x="427171" y="166965"/>
                  </a:lnTo>
                  <a:lnTo>
                    <a:pt x="427171" y="106595"/>
                  </a:lnTo>
                  <a:lnTo>
                    <a:pt x="633972" y="106595"/>
                  </a:lnTo>
                  <a:lnTo>
                    <a:pt x="633972" y="166965"/>
                  </a:lnTo>
                  <a:lnTo>
                    <a:pt x="587371" y="166965"/>
                  </a:lnTo>
                  <a:lnTo>
                    <a:pt x="587371" y="556287"/>
                  </a:lnTo>
                  <a:lnTo>
                    <a:pt x="511296" y="634041"/>
                  </a:lnTo>
                  <a:lnTo>
                    <a:pt x="380689" y="634041"/>
                  </a:lnTo>
                  <a:lnTo>
                    <a:pt x="380689" y="723805"/>
                  </a:lnTo>
                  <a:lnTo>
                    <a:pt x="427407" y="723805"/>
                  </a:lnTo>
                  <a:lnTo>
                    <a:pt x="427407" y="801546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8404" y="3624071"/>
            <a:ext cx="5943599" cy="71018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24164" y="5245630"/>
            <a:ext cx="669417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Funded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by: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Office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Special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Education,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Indiana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Department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Education</a:t>
            </a:r>
            <a:endParaRPr lang="en-US" sz="1800" b="1" spc="-5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1800" b="1" spc="-5" dirty="0">
              <a:latin typeface="Arial"/>
              <a:cs typeface="Arial"/>
            </a:endParaRPr>
          </a:p>
          <a:p>
            <a:pPr algn="ctr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©️ 2022 Center on Community Living and Careers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87706" y="1473202"/>
            <a:ext cx="6355174" cy="129586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ts val="5015"/>
              </a:lnSpc>
            </a:pPr>
            <a:r>
              <a:rPr lang="en-US" spc="-5">
                <a:solidFill>
                  <a:srgbClr val="7C110B"/>
                </a:solidFill>
              </a:rPr>
              <a:t>Introduction to the Use of Portfolio Artifacts</a:t>
            </a:r>
            <a:r>
              <a:rPr lang="en-US" b="0" spc="-5">
                <a:solidFill>
                  <a:srgbClr val="C00000"/>
                </a:solidFill>
              </a:rPr>
              <a:t> 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2394" y="400142"/>
            <a:ext cx="43745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60">
                <a:solidFill>
                  <a:srgbClr val="990000"/>
                </a:solidFill>
                <a:latin typeface="Arial"/>
                <a:cs typeface="Arial"/>
              </a:rPr>
              <a:t>Transition</a:t>
            </a:r>
            <a:r>
              <a:rPr sz="1400" b="1" spc="11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400" b="1" spc="70">
                <a:solidFill>
                  <a:srgbClr val="990000"/>
                </a:solidFill>
                <a:latin typeface="Arial"/>
                <a:cs typeface="Arial"/>
              </a:rPr>
              <a:t>Portfolio</a:t>
            </a:r>
            <a:r>
              <a:rPr sz="1400" b="1" spc="11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400" b="1" spc="60">
                <a:solidFill>
                  <a:srgbClr val="990000"/>
                </a:solidFill>
                <a:latin typeface="Arial"/>
                <a:cs typeface="Arial"/>
              </a:rPr>
              <a:t>Training</a:t>
            </a:r>
            <a:r>
              <a:rPr sz="1400" b="1" spc="9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400" b="1" spc="70">
                <a:solidFill>
                  <a:srgbClr val="990000"/>
                </a:solidFill>
                <a:latin typeface="Arial"/>
                <a:cs typeface="Arial"/>
              </a:rPr>
              <a:t>Series:</a:t>
            </a:r>
            <a:r>
              <a:rPr sz="1400" b="1" spc="11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400" b="1" spc="70">
                <a:solidFill>
                  <a:srgbClr val="990000"/>
                </a:solidFill>
                <a:latin typeface="Arial"/>
                <a:cs typeface="Arial"/>
              </a:rPr>
              <a:t>Session</a:t>
            </a:r>
            <a:r>
              <a:rPr sz="1400" b="1" spc="11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D8BF76A-9F45-4AAF-A640-6DDC80A4E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62150" y="6422233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10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777" y="2126762"/>
            <a:ext cx="9147463" cy="3197670"/>
          </a:xfrm>
          <a:prstGeom prst="rect">
            <a:avLst/>
          </a:prstGeom>
        </p:spPr>
        <p:txBody>
          <a:bodyPr vert="horz" wrap="square" lIns="0" tIns="240665" rIns="0" bIns="0" rtlCol="0" anchor="t">
            <a:spAutoFit/>
          </a:bodyPr>
          <a:lstStyle/>
          <a:p>
            <a:pPr marL="12700" marR="1263650">
              <a:spcBef>
                <a:spcPts val="1800"/>
              </a:spcBef>
              <a:buClr>
                <a:srgbClr val="990000"/>
              </a:buClr>
              <a:tabLst>
                <a:tab pos="469900" algn="l"/>
                <a:tab pos="470534" algn="l"/>
              </a:tabLst>
            </a:pPr>
            <a:r>
              <a:rPr lang="en-US" sz="2800" b="1" spc="5">
                <a:solidFill>
                  <a:srgbClr val="C00000"/>
                </a:solidFill>
                <a:latin typeface="Arial"/>
                <a:cs typeface="Arial"/>
              </a:rPr>
              <a:t>Results captured/summarized ARE artifacts</a:t>
            </a:r>
            <a:r>
              <a:rPr lang="en-US" sz="2600" spc="5">
                <a:solidFill>
                  <a:srgbClr val="404041"/>
                </a:solidFill>
                <a:latin typeface="Arial"/>
                <a:cs typeface="Arial"/>
              </a:rPr>
              <a:t> </a:t>
            </a: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solidFill>
                  <a:srgbClr val="404041"/>
                </a:solidFill>
                <a:latin typeface="Arial"/>
                <a:cs typeface="Arial"/>
              </a:rPr>
              <a:t>Activities completed by Pre-ETS</a:t>
            </a:r>
            <a:endParaRPr lang="en-US" sz="2600">
              <a:solidFill>
                <a:srgbClr val="000000"/>
              </a:solidFill>
              <a:latin typeface="Arial"/>
              <a:cs typeface="Arial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solidFill>
                  <a:srgbClr val="404041"/>
                </a:solidFill>
                <a:latin typeface="Arial"/>
                <a:cs typeface="Arial"/>
              </a:rPr>
              <a:t>Career Research</a:t>
            </a:r>
            <a:endParaRPr lang="en-US" sz="2600">
              <a:solidFill>
                <a:srgbClr val="000000"/>
              </a:solidFill>
              <a:latin typeface="Arial"/>
              <a:cs typeface="Arial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solidFill>
                  <a:srgbClr val="404041"/>
                </a:solidFill>
                <a:latin typeface="Arial"/>
                <a:cs typeface="Arial"/>
              </a:rPr>
              <a:t>Job shadow review sheet/reflection</a:t>
            </a: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solidFill>
                  <a:srgbClr val="404041"/>
                </a:solidFill>
                <a:latin typeface="Arial"/>
                <a:cs typeface="Arial"/>
              </a:rPr>
              <a:t>Assistive technology devices pros/cons narrative  </a:t>
            </a:r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3855" y="1062815"/>
            <a:ext cx="8532827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Transition Services and Activities are Artifacts! </a:t>
            </a:r>
            <a:endParaRPr lang="en-US" sz="1800" i="1" spc="-5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64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D8BF76A-9F45-4AAF-A640-6DDC80A4E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62150" y="6422233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11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777" y="2379285"/>
            <a:ext cx="7848600" cy="5459828"/>
          </a:xfrm>
          <a:prstGeom prst="rect">
            <a:avLst/>
          </a:prstGeom>
        </p:spPr>
        <p:txBody>
          <a:bodyPr vert="horz" wrap="square" lIns="0" tIns="240665" rIns="0" bIns="0" rtlCol="0" anchor="t">
            <a:spAutoFit/>
          </a:bodyPr>
          <a:lstStyle/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solidFill>
                  <a:srgbClr val="404041"/>
                </a:solidFill>
                <a:latin typeface="Arial"/>
                <a:cs typeface="Arial"/>
              </a:rPr>
              <a:t>Interview Skills Practice</a:t>
            </a:r>
            <a:endParaRPr lang="en-US" sz="2600">
              <a:solidFill>
                <a:srgbClr val="000000"/>
              </a:solidFill>
              <a:latin typeface="Arial"/>
              <a:cs typeface="Arial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solidFill>
                  <a:srgbClr val="404041"/>
                </a:solidFill>
                <a:latin typeface="Arial"/>
                <a:cs typeface="Arial"/>
              </a:rPr>
              <a:t>College Comparison</a:t>
            </a: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solidFill>
                  <a:srgbClr val="404041"/>
                </a:solidFill>
                <a:latin typeface="Arial"/>
                <a:cs typeface="Arial"/>
              </a:rPr>
              <a:t>Think College Research</a:t>
            </a: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solidFill>
                  <a:srgbClr val="404041"/>
                </a:solidFill>
                <a:latin typeface="Arial"/>
                <a:cs typeface="Arial"/>
              </a:rPr>
              <a:t>Job shadowing and reflection</a:t>
            </a: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solidFill>
                  <a:srgbClr val="404041"/>
                </a:solidFill>
                <a:latin typeface="Arial"/>
                <a:cs typeface="Arial"/>
              </a:rPr>
              <a:t>Summer work experiences</a:t>
            </a:r>
          </a:p>
          <a:p>
            <a:pPr marL="12700" marR="1263650" algn="ctr">
              <a:spcBef>
                <a:spcPts val="1800"/>
              </a:spcBef>
              <a:buClr>
                <a:srgbClr val="990000"/>
              </a:buClr>
              <a:tabLst>
                <a:tab pos="469900" algn="l"/>
                <a:tab pos="470534" algn="l"/>
              </a:tabLst>
            </a:pPr>
            <a:r>
              <a:rPr lang="en-US" sz="2600" b="1" spc="5">
                <a:solidFill>
                  <a:srgbClr val="404041"/>
                </a:solidFill>
                <a:latin typeface="Arial"/>
                <a:cs typeface="Arial"/>
              </a:rPr>
              <a:t>Name it, capture the information, place it into portfolio!</a:t>
            </a: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endParaRPr lang="en-US" sz="2600" spc="5">
              <a:solidFill>
                <a:srgbClr val="404041"/>
              </a:solidFill>
              <a:latin typeface="Arial"/>
              <a:cs typeface="Arial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endParaRPr lang="en-US" sz="2600" spc="5">
              <a:solidFill>
                <a:srgbClr val="40404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333615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Transition Services and Activities are Artifacts! </a:t>
            </a:r>
            <a:r>
              <a:rPr lang="en-US" sz="1800" i="1" spc="-5">
                <a:solidFill>
                  <a:srgbClr val="990000"/>
                </a:solidFill>
              </a:rPr>
              <a:t>Cont.</a:t>
            </a:r>
            <a:endParaRPr lang="en-US" sz="3200" i="1" spc="-5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8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F0796699-1F54-4709-9C3A-5D7D4478B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11846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12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03344" y="1969174"/>
            <a:ext cx="7337310" cy="401648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6870" indent="-342900">
              <a:lnSpc>
                <a:spcPct val="150000"/>
              </a:lnSpc>
              <a:spcBef>
                <a:spcPts val="100"/>
              </a:spcBef>
              <a:buClr>
                <a:srgbClr val="99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lang="en-US" spc="-5" dirty="0"/>
              <a:t>Transition Assessments are ARTIFACTS!</a:t>
            </a:r>
          </a:p>
          <a:p>
            <a:pPr marL="356870" indent="-342900">
              <a:lnSpc>
                <a:spcPct val="150000"/>
              </a:lnSpc>
              <a:spcBef>
                <a:spcPts val="100"/>
              </a:spcBef>
              <a:buClr>
                <a:srgbClr val="99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lang="en-US" spc="-5" dirty="0"/>
              <a:t>Assessments can be standardized or authentic.</a:t>
            </a:r>
          </a:p>
          <a:p>
            <a:pPr marL="356870" indent="-342900">
              <a:lnSpc>
                <a:spcPct val="150000"/>
              </a:lnSpc>
              <a:spcBef>
                <a:spcPts val="100"/>
              </a:spcBef>
              <a:buClr>
                <a:srgbClr val="99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lang="en-US" spc="-5" dirty="0"/>
              <a:t>Transition services/activities can be crafted as ARTIFACTS!</a:t>
            </a:r>
          </a:p>
          <a:p>
            <a:pPr marL="1270">
              <a:lnSpc>
                <a:spcPct val="100000"/>
              </a:lnSpc>
            </a:pPr>
            <a:endParaRPr sz="2700" dirty="0"/>
          </a:p>
          <a:p>
            <a:pPr marL="1270">
              <a:lnSpc>
                <a:spcPct val="100000"/>
              </a:lnSpc>
              <a:spcBef>
                <a:spcPts val="35"/>
              </a:spcBef>
            </a:pPr>
            <a:endParaRPr sz="2250" dirty="0"/>
          </a:p>
          <a:p>
            <a:pPr marL="417830">
              <a:lnSpc>
                <a:spcPct val="100000"/>
              </a:lnSpc>
            </a:pPr>
            <a:r>
              <a:rPr sz="3200" spc="-5" dirty="0">
                <a:solidFill>
                  <a:srgbClr val="7C110B"/>
                </a:solidFill>
              </a:rPr>
              <a:t>"Creativity</a:t>
            </a:r>
            <a:r>
              <a:rPr sz="3200" spc="-30" dirty="0">
                <a:solidFill>
                  <a:srgbClr val="7C110B"/>
                </a:solidFill>
              </a:rPr>
              <a:t> </a:t>
            </a:r>
            <a:r>
              <a:rPr sz="3200" spc="-5" dirty="0">
                <a:solidFill>
                  <a:srgbClr val="7C110B"/>
                </a:solidFill>
              </a:rPr>
              <a:t>is intelligence</a:t>
            </a:r>
            <a:r>
              <a:rPr sz="3200" spc="-15" dirty="0">
                <a:solidFill>
                  <a:srgbClr val="7C110B"/>
                </a:solidFill>
              </a:rPr>
              <a:t> </a:t>
            </a:r>
            <a:r>
              <a:rPr sz="3200" spc="-5" dirty="0">
                <a:solidFill>
                  <a:srgbClr val="7C110B"/>
                </a:solidFill>
              </a:rPr>
              <a:t>having</a:t>
            </a:r>
            <a:r>
              <a:rPr sz="3200" spc="-30" dirty="0">
                <a:solidFill>
                  <a:srgbClr val="7C110B"/>
                </a:solidFill>
              </a:rPr>
              <a:t> </a:t>
            </a:r>
            <a:r>
              <a:rPr sz="3200" spc="-5" dirty="0">
                <a:solidFill>
                  <a:srgbClr val="7C110B"/>
                </a:solidFill>
              </a:rPr>
              <a:t>fun."</a:t>
            </a:r>
            <a:endParaRPr sz="3200" dirty="0"/>
          </a:p>
          <a:p>
            <a:pPr marL="127000" algn="ctr">
              <a:spcBef>
                <a:spcPts val="1845"/>
              </a:spcBef>
            </a:pPr>
            <a:r>
              <a:rPr lang="en-US" sz="1800" spc="-5" dirty="0">
                <a:solidFill>
                  <a:srgbClr val="404041"/>
                </a:solidFill>
              </a:rPr>
              <a:t>                                                                            </a:t>
            </a:r>
            <a:r>
              <a:rPr sz="1800" spc="-5" dirty="0">
                <a:solidFill>
                  <a:srgbClr val="404041"/>
                </a:solidFill>
              </a:rPr>
              <a:t>Albert</a:t>
            </a:r>
            <a:r>
              <a:rPr sz="1800" spc="-45" dirty="0">
                <a:solidFill>
                  <a:srgbClr val="404041"/>
                </a:solidFill>
              </a:rPr>
              <a:t> </a:t>
            </a:r>
            <a:r>
              <a:rPr sz="1800" spc="-5" dirty="0">
                <a:solidFill>
                  <a:srgbClr val="404041"/>
                </a:solidFill>
              </a:rPr>
              <a:t>Einstein</a:t>
            </a:r>
            <a:endParaRPr sz="180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87200"/>
            <a:ext cx="7591425" cy="459741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2900" spc="5" dirty="0">
                <a:solidFill>
                  <a:srgbClr val="990000"/>
                </a:solidFill>
              </a:rPr>
              <a:t>The Big Take Away</a:t>
            </a:r>
            <a:r>
              <a:rPr lang="en-US" sz="1800" i="1" spc="-5" dirty="0">
                <a:solidFill>
                  <a:srgbClr val="990000"/>
                </a:solidFill>
              </a:rPr>
              <a:t> 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F0796699-1F54-4709-9C3A-5D7D4478B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11846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13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03344" y="1969174"/>
            <a:ext cx="7337310" cy="372153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327785" lvl="1" indent="-457200">
              <a:spcBef>
                <a:spcPts val="1785"/>
              </a:spcBef>
              <a:buClr>
                <a:srgbClr val="C00000"/>
              </a:buClr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lang="en-US" sz="2800" spc="-10" dirty="0">
                <a:solidFill>
                  <a:srgbClr val="404041"/>
                </a:solidFill>
                <a:latin typeface="Arial"/>
                <a:ea typeface="+mn-lt"/>
                <a:cs typeface="Arial"/>
              </a:rPr>
              <a:t>Name</a:t>
            </a:r>
            <a:r>
              <a:rPr lang="en-US" sz="2800" spc="-10" dirty="0">
                <a:solidFill>
                  <a:srgbClr val="404041"/>
                </a:solidFill>
                <a:latin typeface="Arial"/>
                <a:cs typeface="Arial"/>
              </a:rPr>
              <a:t>/address/contact</a:t>
            </a:r>
            <a:endParaRPr lang="en-US" sz="2800" dirty="0">
              <a:latin typeface="Arial"/>
              <a:cs typeface="Calibri"/>
            </a:endParaRPr>
          </a:p>
          <a:p>
            <a:pPr marL="1327785" lvl="1" indent="-457200">
              <a:spcBef>
                <a:spcPts val="1785"/>
              </a:spcBef>
              <a:buClr>
                <a:srgbClr val="C00000"/>
              </a:buClr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lang="en-US" sz="2800" spc="-10" dirty="0">
                <a:solidFill>
                  <a:srgbClr val="404041"/>
                </a:solidFill>
                <a:latin typeface="Arial"/>
                <a:cs typeface="Arial"/>
              </a:rPr>
              <a:t>Representation of:</a:t>
            </a:r>
          </a:p>
          <a:p>
            <a:pPr marL="1828800" lvl="6" indent="-457200">
              <a:buClr>
                <a:srgbClr val="C00000"/>
              </a:buClr>
              <a:buFont typeface="Courier New"/>
              <a:buChar char="o"/>
              <a:tabLst>
                <a:tab pos="869950" algn="l"/>
                <a:tab pos="871219" algn="l"/>
              </a:tabLst>
              <a:defRPr/>
            </a:pPr>
            <a:r>
              <a:rPr lang="en-US" sz="2800" spc="-10" dirty="0">
                <a:solidFill>
                  <a:srgbClr val="404041"/>
                </a:solidFill>
                <a:latin typeface="Arial"/>
                <a:cs typeface="Arial"/>
              </a:rPr>
              <a:t>Hobbies</a:t>
            </a:r>
          </a:p>
          <a:p>
            <a:pPr marL="1828800" lvl="6" indent="-457200">
              <a:buClr>
                <a:srgbClr val="C00000"/>
              </a:buClr>
              <a:buFont typeface="Courier New"/>
              <a:buChar char="o"/>
              <a:tabLst>
                <a:tab pos="869950" algn="l"/>
                <a:tab pos="871219" algn="l"/>
              </a:tabLst>
              <a:defRPr/>
            </a:pPr>
            <a:r>
              <a:rPr lang="en-US" sz="2800" spc="-10" dirty="0">
                <a:solidFill>
                  <a:srgbClr val="404041"/>
                </a:solidFill>
                <a:latin typeface="Arial"/>
                <a:cs typeface="Arial"/>
              </a:rPr>
              <a:t>Preferences</a:t>
            </a:r>
            <a:endParaRPr lang="en-US" sz="2800" dirty="0">
              <a:solidFill>
                <a:srgbClr val="000000"/>
              </a:solidFill>
              <a:latin typeface="Arial"/>
              <a:cs typeface="Calibri"/>
            </a:endParaRPr>
          </a:p>
          <a:p>
            <a:pPr marL="1828800" lvl="6" indent="-457200">
              <a:buClr>
                <a:srgbClr val="C00000"/>
              </a:buClr>
              <a:buFont typeface="Courier New"/>
              <a:buChar char="o"/>
              <a:tabLst>
                <a:tab pos="869950" algn="l"/>
                <a:tab pos="871219" algn="l"/>
              </a:tabLst>
              <a:defRPr/>
            </a:pPr>
            <a:r>
              <a:rPr lang="en-US" sz="2800" spc="-10" dirty="0">
                <a:solidFill>
                  <a:srgbClr val="404041"/>
                </a:solidFill>
                <a:latin typeface="Arial"/>
                <a:cs typeface="Arial"/>
              </a:rPr>
              <a:t>Interests</a:t>
            </a:r>
            <a:endParaRPr lang="en-US" sz="2800" b="1" spc="-10" dirty="0">
              <a:solidFill>
                <a:srgbClr val="404041"/>
              </a:solidFill>
              <a:latin typeface="Arial"/>
              <a:cs typeface="Arial"/>
            </a:endParaRPr>
          </a:p>
          <a:p>
            <a:pPr marL="1327785" lvl="1" indent="-457200">
              <a:spcBef>
                <a:spcPts val="1785"/>
              </a:spcBef>
              <a:buClr>
                <a:srgbClr val="C00000"/>
              </a:buClr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lang="en-US" sz="2800" spc="-10" dirty="0">
                <a:solidFill>
                  <a:srgbClr val="404041"/>
                </a:solidFill>
                <a:latin typeface="Arial"/>
                <a:cs typeface="Arial"/>
              </a:rPr>
              <a:t>Student photo, if desired</a:t>
            </a:r>
          </a:p>
          <a:p>
            <a:pPr marL="1327785" lvl="1" indent="-457200">
              <a:spcBef>
                <a:spcPts val="1785"/>
              </a:spcBef>
              <a:buClr>
                <a:srgbClr val="C00000"/>
              </a:buClr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lang="en-US" sz="2800" spc="-10" dirty="0">
                <a:solidFill>
                  <a:srgbClr val="404041"/>
                </a:solidFill>
                <a:latin typeface="Arial"/>
                <a:cs typeface="Arial"/>
              </a:rPr>
              <a:t>Activities resume</a:t>
            </a:r>
            <a:endParaRPr sz="180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87200"/>
            <a:ext cx="7591425" cy="459741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2900" spc="5" dirty="0">
                <a:solidFill>
                  <a:srgbClr val="990000"/>
                </a:solidFill>
              </a:rPr>
              <a:t>Component One: Student Information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6937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1CC807B9-311B-420F-868B-A1646617E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49726" y="6211026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14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93C788-1EE2-47A8-BDCF-8C2504BEB677}"/>
              </a:ext>
            </a:extLst>
          </p:cNvPr>
          <p:cNvSpPr txBox="1"/>
          <p:nvPr/>
        </p:nvSpPr>
        <p:spPr>
          <a:xfrm>
            <a:off x="544466" y="2811494"/>
            <a:ext cx="656584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Arial"/>
                <a:cs typeface="Arial"/>
              </a:rPr>
              <a:t>Isaiah, 8th Grade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550680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Component One: Student Information Artifact Example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185603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1CC807B9-311B-420F-868B-A1646617E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49726" y="6211026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15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93C788-1EE2-47A8-BDCF-8C2504BEB677}"/>
              </a:ext>
            </a:extLst>
          </p:cNvPr>
          <p:cNvSpPr txBox="1"/>
          <p:nvPr/>
        </p:nvSpPr>
        <p:spPr>
          <a:xfrm>
            <a:off x="513643" y="2792585"/>
            <a:ext cx="7191974" cy="30623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70585" marR="0" lvl="0" indent="-457200" algn="l" defTabSz="914400" rtl="0" eaLnBrk="1" fontAlgn="auto" latinLnBrk="0" hangingPunct="1">
              <a:lnSpc>
                <a:spcPct val="100000"/>
              </a:lnSpc>
              <a:spcBef>
                <a:spcPts val="1785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kumimoji="0" lang="en-US" sz="28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student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learns</a:t>
            </a:r>
            <a:r>
              <a:rPr kumimoji="0" lang="en-US" sz="28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best?</a:t>
            </a:r>
            <a:endParaRPr kumimoji="0" lang="en-US" sz="2800" b="0" i="0" u="none" strike="noStrike" kern="1200" cap="none" spc="-1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70585" marR="0" lvl="0" indent="-457200" algn="l" defTabSz="914400" rtl="0" eaLnBrk="1" fontAlgn="auto" latinLnBrk="0" hangingPunct="1">
              <a:lnSpc>
                <a:spcPct val="100000"/>
              </a:lnSpc>
              <a:spcBef>
                <a:spcPts val="1785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kumimoji="0" lang="en-US" sz="28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student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communicates</a:t>
            </a:r>
            <a:r>
              <a:rPr kumimoji="0" lang="en-US" sz="28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best?</a:t>
            </a:r>
          </a:p>
          <a:p>
            <a:pPr marL="870585" marR="0" lvl="0" indent="-457200" algn="l" defTabSz="914400" rtl="0" eaLnBrk="1" fontAlgn="auto" latinLnBrk="0" hangingPunct="1">
              <a:lnSpc>
                <a:spcPct val="100000"/>
              </a:lnSpc>
              <a:spcBef>
                <a:spcPts val="1785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kumimoji="0" lang="en-US" sz="28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student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does well?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70585" marR="0" lvl="0" indent="-457200" algn="l" defTabSz="914400" rtl="0" eaLnBrk="1" fontAlgn="auto" latinLnBrk="0" hangingPunct="1">
              <a:lnSpc>
                <a:spcPct val="100000"/>
              </a:lnSpc>
              <a:spcBef>
                <a:spcPts val="1785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kumimoji="0" lang="en-US" sz="28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student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struggles with?</a:t>
            </a:r>
          </a:p>
          <a:p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550680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 dirty="0">
                <a:solidFill>
                  <a:srgbClr val="990000"/>
                </a:solidFill>
              </a:rPr>
              <a:t>Component Two: Student Learning Characteristic Example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826312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1A7D22FF-5964-4C78-84A6-5FDB8A85B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49726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16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1205" y="1986071"/>
            <a:ext cx="6569075" cy="4262755"/>
          </a:xfrm>
          <a:prstGeom prst="rect">
            <a:avLst/>
          </a:prstGeom>
        </p:spPr>
        <p:txBody>
          <a:bodyPr vert="horz" wrap="square" lIns="0" tIns="165100" rIns="0" bIns="0" rtlCol="0" anchor="t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300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Communication</a:t>
            </a:r>
            <a:r>
              <a:rPr sz="22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Summary</a:t>
            </a:r>
            <a:r>
              <a:rPr sz="2200" spc="2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Form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3535"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Elective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Class</a:t>
            </a:r>
            <a:r>
              <a:rPr sz="22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Reflection Form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Job</a:t>
            </a:r>
            <a:r>
              <a:rPr sz="220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Shadow Feedback/Reflection</a:t>
            </a:r>
            <a:r>
              <a:rPr sz="22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Form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marR="5080" indent="-343535">
              <a:spcBef>
                <a:spcPts val="1205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AIR Self-Determination Assessments for students,</a:t>
            </a:r>
            <a:r>
              <a:rPr lang="en-US" sz="2200" spc="-5">
                <a:solidFill>
                  <a:srgbClr val="404041"/>
                </a:solidFill>
                <a:latin typeface="Arial"/>
                <a:cs typeface="Arial"/>
              </a:rPr>
              <a:t> </a:t>
            </a:r>
            <a:r>
              <a:rPr sz="2200" spc="-60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educators, and</a:t>
            </a:r>
            <a:r>
              <a:rPr sz="22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parents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195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Social</a:t>
            </a:r>
            <a:r>
              <a:rPr sz="22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and</a:t>
            </a:r>
            <a:r>
              <a:rPr sz="220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5">
                <a:solidFill>
                  <a:srgbClr val="404041"/>
                </a:solidFill>
                <a:latin typeface="Arial"/>
                <a:cs typeface="Arial"/>
              </a:rPr>
              <a:t>Vocational</a:t>
            </a:r>
            <a:r>
              <a:rPr sz="2200" spc="-13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Abilities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Listing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Letters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of recommendation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School</a:t>
            </a:r>
            <a:r>
              <a:rPr sz="22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or</a:t>
            </a:r>
            <a:r>
              <a:rPr sz="22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work</a:t>
            </a:r>
            <a:r>
              <a:rPr sz="22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attendance</a:t>
            </a:r>
            <a:r>
              <a:rPr sz="220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reports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5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Community</a:t>
            </a:r>
            <a:r>
              <a:rPr sz="2200" spc="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resources being used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348487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>
                <a:solidFill>
                  <a:srgbClr val="990000"/>
                </a:solidFill>
              </a:rPr>
              <a:t>Learning</a:t>
            </a:r>
            <a:r>
              <a:rPr sz="3200" spc="-210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Artifacts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494446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2AADEB5E-425A-4B0B-99BF-8C17FD6AD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49726" y="6223450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17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E58A5-1379-4487-804A-9B3114E21C68}"/>
              </a:ext>
            </a:extLst>
          </p:cNvPr>
          <p:cNvSpPr txBox="1"/>
          <p:nvPr/>
        </p:nvSpPr>
        <p:spPr>
          <a:xfrm>
            <a:off x="569129" y="2923623"/>
            <a:ext cx="4572000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latin typeface="Arial"/>
                <a:cs typeface="Arial"/>
              </a:rPr>
              <a:t>Eduardo, 9th Grade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011234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Component Two: Learning Artifact Example</a:t>
            </a:r>
          </a:p>
        </p:txBody>
      </p:sp>
    </p:spTree>
    <p:extLst>
      <p:ext uri="{BB962C8B-B14F-4D97-AF65-F5344CB8AC3E}">
        <p14:creationId xmlns:p14="http://schemas.microsoft.com/office/powerpoint/2010/main" val="3675534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47ED999B-18DC-4A48-832F-5F0003269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11846" y="6260722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18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928" y="2151322"/>
            <a:ext cx="7589106" cy="338297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>
                <a:solidFill>
                  <a:srgbClr val="404041"/>
                </a:solidFill>
                <a:latin typeface="Arial"/>
                <a:cs typeface="Arial"/>
              </a:rPr>
              <a:t>Communication</a:t>
            </a:r>
            <a:r>
              <a:rPr sz="2400" spc="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404041"/>
                </a:solidFill>
                <a:latin typeface="Arial"/>
                <a:cs typeface="Arial"/>
              </a:rPr>
              <a:t>Summary</a:t>
            </a:r>
            <a:r>
              <a:rPr sz="2400" spc="-2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404041"/>
                </a:solidFill>
                <a:latin typeface="Arial"/>
                <a:cs typeface="Arial"/>
              </a:rPr>
              <a:t>Form</a:t>
            </a:r>
            <a:endParaRPr lang="en-US" sz="24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>
                <a:solidFill>
                  <a:srgbClr val="404041"/>
                </a:solidFill>
                <a:latin typeface="Arial"/>
                <a:cs typeface="Arial"/>
              </a:rPr>
              <a:t>Social</a:t>
            </a:r>
            <a:r>
              <a:rPr sz="24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404041"/>
                </a:solidFill>
                <a:latin typeface="Arial"/>
                <a:cs typeface="Arial"/>
              </a:rPr>
              <a:t>and</a:t>
            </a:r>
            <a:r>
              <a:rPr sz="24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400" spc="-20">
                <a:solidFill>
                  <a:srgbClr val="404041"/>
                </a:solidFill>
                <a:latin typeface="Arial"/>
                <a:cs typeface="Arial"/>
              </a:rPr>
              <a:t>Vocational</a:t>
            </a:r>
            <a:r>
              <a:rPr sz="2400" spc="-1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400" spc="-10">
                <a:solidFill>
                  <a:srgbClr val="404041"/>
                </a:solidFill>
                <a:latin typeface="Arial"/>
                <a:cs typeface="Arial"/>
              </a:rPr>
              <a:t>Abilities</a:t>
            </a:r>
            <a:r>
              <a:rPr sz="2400" spc="3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404041"/>
                </a:solidFill>
                <a:latin typeface="Arial"/>
                <a:cs typeface="Arial"/>
              </a:rPr>
              <a:t>Listing</a:t>
            </a:r>
            <a:endParaRPr lang="en-US" sz="24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>
                <a:solidFill>
                  <a:srgbClr val="404041"/>
                </a:solidFill>
                <a:latin typeface="Arial"/>
                <a:cs typeface="Arial"/>
              </a:rPr>
              <a:t>AIR</a:t>
            </a:r>
            <a:r>
              <a:rPr sz="2400" spc="-2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404041"/>
                </a:solidFill>
                <a:latin typeface="Arial"/>
                <a:cs typeface="Arial"/>
              </a:rPr>
              <a:t>Self-Determination</a:t>
            </a:r>
            <a:r>
              <a:rPr sz="2400" spc="-12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404041"/>
                </a:solidFill>
                <a:latin typeface="Arial"/>
                <a:cs typeface="Arial"/>
              </a:rPr>
              <a:t>Assessments</a:t>
            </a:r>
            <a:endParaRPr lang="en-US" sz="24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400" spc="-5">
                <a:solidFill>
                  <a:srgbClr val="404041"/>
                </a:solidFill>
                <a:latin typeface="Arial"/>
                <a:cs typeface="Arial"/>
              </a:rPr>
              <a:t>Video of student using communication board</a:t>
            </a:r>
          </a:p>
          <a:p>
            <a:pPr marL="355600" indent="-3429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400" i="1" spc="-5">
                <a:solidFill>
                  <a:srgbClr val="404041"/>
                </a:solidFill>
                <a:latin typeface="Arial"/>
                <a:cs typeface="Arial"/>
              </a:rPr>
              <a:t>How I Communicate Best</a:t>
            </a:r>
            <a:r>
              <a:rPr lang="en-US" sz="2400" spc="-5">
                <a:solidFill>
                  <a:srgbClr val="404041"/>
                </a:solidFill>
                <a:latin typeface="Arial"/>
                <a:cs typeface="Arial"/>
              </a:rPr>
              <a:t> reflection </a:t>
            </a:r>
          </a:p>
          <a:p>
            <a:pPr marL="355600" indent="-3429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en-US" sz="2400" spc="-5">
              <a:solidFill>
                <a:srgbClr val="404041"/>
              </a:solidFill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48399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>
                <a:solidFill>
                  <a:srgbClr val="990000"/>
                </a:solidFill>
              </a:rPr>
              <a:t>Communication</a:t>
            </a:r>
            <a:r>
              <a:rPr sz="3200" spc="-185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Artifacts</a:t>
            </a:r>
            <a:endParaRPr sz="3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9135A201-259D-4BBD-8656-FDADB53F5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37303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19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E58A5-1379-4487-804A-9B3114E21C68}"/>
              </a:ext>
            </a:extLst>
          </p:cNvPr>
          <p:cNvSpPr txBox="1"/>
          <p:nvPr/>
        </p:nvSpPr>
        <p:spPr>
          <a:xfrm>
            <a:off x="569129" y="2923623"/>
            <a:ext cx="4572000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latin typeface="Arial"/>
                <a:cs typeface="Arial"/>
              </a:rPr>
              <a:t>Josie, 10th Grade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011234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Component Two: Communication</a:t>
            </a:r>
            <a:r>
              <a:rPr sz="3200" spc="-185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Artifact</a:t>
            </a:r>
            <a:r>
              <a:rPr lang="en-US" sz="3200" spc="-5">
                <a:solidFill>
                  <a:srgbClr val="990000"/>
                </a:solidFill>
              </a:rPr>
              <a:t> Example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99183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4500" y="1397508"/>
            <a:ext cx="3110483" cy="2075687"/>
          </a:xfrm>
          <a:prstGeom prst="rect">
            <a:avLst/>
          </a:prstGeom>
        </p:spPr>
      </p:pic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2</a:t>
            </a:fld>
            <a:endParaRPr spc="-5">
              <a:solidFill>
                <a:srgbClr val="00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8766" y="1521223"/>
            <a:ext cx="6096834" cy="3336811"/>
          </a:xfrm>
          <a:prstGeom prst="rect">
            <a:avLst/>
          </a:prstGeom>
        </p:spPr>
        <p:txBody>
          <a:bodyPr vert="horz" wrap="square" lIns="0" tIns="165100" rIns="0" bIns="0" rtlCol="0" anchor="t">
            <a:spAutoFit/>
          </a:bodyPr>
          <a:lstStyle/>
          <a:p>
            <a:pPr marL="12065">
              <a:lnSpc>
                <a:spcPct val="100000"/>
              </a:lnSpc>
              <a:spcBef>
                <a:spcPts val="1300"/>
              </a:spcBef>
              <a:buClr>
                <a:srgbClr val="990000"/>
              </a:buClr>
              <a:tabLst>
                <a:tab pos="469265" algn="l"/>
                <a:tab pos="469900" algn="l"/>
              </a:tabLst>
            </a:pPr>
            <a:endParaRPr lang="en-US" sz="2600" strike="sngStrike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600" spc="-5">
                <a:latin typeface="Arial"/>
                <a:cs typeface="Arial"/>
              </a:rPr>
              <a:t>Benefits</a:t>
            </a:r>
            <a:endParaRPr sz="26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lang="en-US" sz="2600">
                <a:latin typeface="Arial"/>
                <a:cs typeface="Arial"/>
              </a:rPr>
              <a:t>Portfolio platforms</a:t>
            </a:r>
            <a:endParaRPr sz="2600">
              <a:latin typeface="Arial"/>
              <a:cs typeface="Arial"/>
            </a:endParaRPr>
          </a:p>
          <a:p>
            <a:pPr marL="469265" indent="-457200"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lang="en-US" sz="2600">
                <a:latin typeface="Arial"/>
                <a:cs typeface="Arial"/>
              </a:rPr>
              <a:t>Portfolio c</a:t>
            </a:r>
            <a:r>
              <a:rPr sz="2600">
                <a:latin typeface="Arial"/>
                <a:cs typeface="Arial"/>
              </a:rPr>
              <a:t>omponent</a:t>
            </a:r>
            <a:r>
              <a:rPr lang="en-US" sz="2600">
                <a:latin typeface="Arial"/>
                <a:cs typeface="Arial"/>
              </a:rPr>
              <a:t>s</a:t>
            </a:r>
            <a:endParaRPr lang="en-US" sz="2600" strike="sngStrike">
              <a:latin typeface="Arial"/>
              <a:cs typeface="Arial"/>
            </a:endParaRPr>
          </a:p>
          <a:p>
            <a:pPr marL="469265" indent="-457200"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600" spc="-15">
                <a:latin typeface="Arial"/>
                <a:cs typeface="Arial"/>
              </a:rPr>
              <a:t>Timeline</a:t>
            </a:r>
            <a:r>
              <a:rPr lang="en-US" sz="2600" spc="-55">
                <a:latin typeface="Arial"/>
                <a:cs typeface="Arial"/>
              </a:rPr>
              <a:t> s</a:t>
            </a:r>
            <a:r>
              <a:rPr lang="en-US" sz="2600">
                <a:latin typeface="Arial"/>
                <a:cs typeface="Arial"/>
              </a:rPr>
              <a:t>uggestions</a:t>
            </a:r>
            <a:endParaRPr lang="en-US" sz="2600" strike="sngStrike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lang="en-US" sz="2600">
                <a:latin typeface="Arial"/>
                <a:cs typeface="Arial"/>
              </a:rPr>
              <a:t>Guest Speakers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42665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>
                <a:solidFill>
                  <a:srgbClr val="990000"/>
                </a:solidFill>
              </a:rPr>
              <a:t>Recap</a:t>
            </a:r>
            <a:r>
              <a:rPr sz="3200" spc="-40">
                <a:solidFill>
                  <a:srgbClr val="990000"/>
                </a:solidFill>
              </a:rPr>
              <a:t> </a:t>
            </a:r>
            <a:r>
              <a:rPr sz="3200">
                <a:solidFill>
                  <a:srgbClr val="990000"/>
                </a:solidFill>
              </a:rPr>
              <a:t>from</a:t>
            </a:r>
            <a:r>
              <a:rPr sz="3200" spc="-35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Session</a:t>
            </a:r>
            <a:r>
              <a:rPr sz="3200" spc="-55">
                <a:solidFill>
                  <a:srgbClr val="990000"/>
                </a:solidFill>
              </a:rPr>
              <a:t> </a:t>
            </a:r>
            <a:r>
              <a:rPr sz="3200">
                <a:solidFill>
                  <a:srgbClr val="990000"/>
                </a:solidFill>
              </a:rPr>
              <a:t>1</a:t>
            </a:r>
            <a:endParaRPr sz="3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609FA522-799F-410A-B0A1-DF4D8FF43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62150" y="6248298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20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4449" y="1848486"/>
            <a:ext cx="7809229" cy="3927475"/>
          </a:xfrm>
          <a:prstGeom prst="rect">
            <a:avLst/>
          </a:prstGeom>
        </p:spPr>
        <p:txBody>
          <a:bodyPr vert="horz" wrap="square" lIns="0" tIns="165100" rIns="0" bIns="0" rtlCol="0" anchor="t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300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Life</a:t>
            </a:r>
            <a:r>
              <a:rPr sz="2200" spc="-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Course </a:t>
            </a:r>
            <a:r>
              <a:rPr lang="en-US" sz="2200" spc="-5">
                <a:solidFill>
                  <a:srgbClr val="404041"/>
                </a:solidFill>
                <a:latin typeface="Arial"/>
                <a:cs typeface="Arial"/>
              </a:rPr>
              <a:t>documents</a:t>
            </a:r>
          </a:p>
          <a:p>
            <a:pPr marL="355600" indent="-343535"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School</a:t>
            </a:r>
            <a:r>
              <a:rPr sz="22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or</a:t>
            </a:r>
            <a:r>
              <a:rPr sz="22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work</a:t>
            </a:r>
            <a:r>
              <a:rPr sz="2200" spc="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attendance </a:t>
            </a:r>
            <a:r>
              <a:rPr lang="en-US" sz="2200" spc="-5">
                <a:solidFill>
                  <a:srgbClr val="404041"/>
                </a:solidFill>
                <a:latin typeface="Arial"/>
                <a:cs typeface="Arial"/>
              </a:rPr>
              <a:t>records</a:t>
            </a:r>
            <a:endParaRPr lang="en-US" sz="2200">
              <a:solidFill>
                <a:srgbClr val="000000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lang="en-US" sz="2200" spc="-5">
                <a:solidFill>
                  <a:srgbClr val="404041"/>
                </a:solidFill>
                <a:latin typeface="Arial"/>
                <a:cs typeface="Arial"/>
              </a:rPr>
              <a:t>Letters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of recommendation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5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Social</a:t>
            </a:r>
            <a:r>
              <a:rPr sz="22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and</a:t>
            </a:r>
            <a:r>
              <a:rPr sz="220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5">
                <a:solidFill>
                  <a:srgbClr val="404041"/>
                </a:solidFill>
                <a:latin typeface="Arial"/>
                <a:cs typeface="Arial"/>
              </a:rPr>
              <a:t>Vocational</a:t>
            </a:r>
            <a:r>
              <a:rPr sz="2200" spc="-13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Abilities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Listing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AIR</a:t>
            </a:r>
            <a:r>
              <a:rPr sz="22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Self-Determination</a:t>
            </a:r>
            <a:r>
              <a:rPr sz="2200" spc="-10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Assessments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195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Career/Job </a:t>
            </a:r>
            <a:r>
              <a:rPr sz="2200">
                <a:solidFill>
                  <a:srgbClr val="404041"/>
                </a:solidFill>
                <a:latin typeface="Arial"/>
                <a:cs typeface="Arial"/>
              </a:rPr>
              <a:t>Initial</a:t>
            </a:r>
            <a:r>
              <a:rPr sz="22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Review Form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5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Elective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Class</a:t>
            </a:r>
            <a:r>
              <a:rPr sz="22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Reflection Form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Clr>
                <a:srgbClr val="9900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Videos</a:t>
            </a:r>
            <a:r>
              <a:rPr sz="2200" spc="-3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and</a:t>
            </a:r>
            <a:r>
              <a:rPr sz="2200" spc="-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photos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4091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>
                <a:solidFill>
                  <a:srgbClr val="990000"/>
                </a:solidFill>
              </a:rPr>
              <a:t>Abilities/Skills/Competencies</a:t>
            </a:r>
            <a:r>
              <a:rPr sz="3200" spc="-190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Artifacts</a:t>
            </a:r>
            <a:endParaRPr sz="3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CFB815FE-D931-49EB-BD0E-311D42E51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11846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21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E58A5-1379-4487-804A-9B3114E21C68}"/>
              </a:ext>
            </a:extLst>
          </p:cNvPr>
          <p:cNvSpPr txBox="1"/>
          <p:nvPr/>
        </p:nvSpPr>
        <p:spPr>
          <a:xfrm>
            <a:off x="540672" y="2809797"/>
            <a:ext cx="4572000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latin typeface="Arial"/>
                <a:cs typeface="Arial"/>
              </a:rPr>
              <a:t>Amara, 11th Grade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011234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Component Two: Abilities/Skills</a:t>
            </a:r>
            <a:r>
              <a:rPr sz="3200" spc="-185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Artifact</a:t>
            </a:r>
            <a:r>
              <a:rPr lang="en-US" sz="3200" spc="-5">
                <a:solidFill>
                  <a:srgbClr val="990000"/>
                </a:solidFill>
              </a:rPr>
              <a:t> Example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928773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2F96A947-00BD-4984-8C2C-E6F068399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49726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22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9684" y="2201104"/>
            <a:ext cx="6840138" cy="375230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5600" indent="-342900">
              <a:spcBef>
                <a:spcPts val="1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>
                <a:solidFill>
                  <a:srgbClr val="404041"/>
                </a:solidFill>
                <a:latin typeface="Arial"/>
                <a:cs typeface="Arial"/>
              </a:rPr>
              <a:t>Life</a:t>
            </a:r>
            <a:r>
              <a:rPr sz="2800" spc="-2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 spc="-5">
                <a:solidFill>
                  <a:srgbClr val="404041"/>
                </a:solidFill>
                <a:latin typeface="Arial"/>
                <a:cs typeface="Arial"/>
              </a:rPr>
              <a:t>Course</a:t>
            </a:r>
            <a:r>
              <a:rPr lang="en-US" sz="2800" spc="-10">
                <a:solidFill>
                  <a:srgbClr val="404041"/>
                </a:solidFill>
                <a:latin typeface="Arial"/>
                <a:cs typeface="Arial"/>
              </a:rPr>
              <a:t> d</a:t>
            </a:r>
            <a:r>
              <a:rPr lang="en-US" sz="2800" spc="-5">
                <a:solidFill>
                  <a:srgbClr val="404041"/>
                </a:solidFill>
                <a:latin typeface="Arial"/>
                <a:cs typeface="Arial"/>
              </a:rPr>
              <a:t>ocuments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>
                <a:solidFill>
                  <a:srgbClr val="404041"/>
                </a:solidFill>
                <a:latin typeface="Arial"/>
                <a:cs typeface="Arial"/>
              </a:rPr>
              <a:t>Self-reflection by</a:t>
            </a:r>
            <a:r>
              <a:rPr sz="28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>
                <a:solidFill>
                  <a:srgbClr val="404041"/>
                </a:solidFill>
                <a:latin typeface="Arial"/>
                <a:cs typeface="Arial"/>
              </a:rPr>
              <a:t>the</a:t>
            </a:r>
            <a:r>
              <a:rPr sz="2800" spc="-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 spc="-5">
                <a:solidFill>
                  <a:srgbClr val="404041"/>
                </a:solidFill>
                <a:latin typeface="Arial"/>
                <a:cs typeface="Arial"/>
              </a:rPr>
              <a:t>student</a:t>
            </a:r>
            <a:endParaRPr lang="en-US" sz="28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15">
                <a:solidFill>
                  <a:srgbClr val="404041"/>
                </a:solidFill>
                <a:latin typeface="Arial"/>
                <a:cs typeface="Arial"/>
              </a:rPr>
              <a:t>Videos</a:t>
            </a:r>
            <a:endParaRPr lang="en-US" sz="2800" spc="-15">
              <a:solidFill>
                <a:srgbClr val="404041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800" spc="-15">
                <a:solidFill>
                  <a:srgbClr val="404041"/>
                </a:solidFill>
                <a:latin typeface="Arial"/>
                <a:cs typeface="Arial"/>
              </a:rPr>
              <a:t>Conversation with parent(s)</a:t>
            </a:r>
          </a:p>
          <a:p>
            <a:pPr marL="355600" indent="-3429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800" spc="-15">
                <a:solidFill>
                  <a:srgbClr val="404041"/>
                </a:solidFill>
                <a:latin typeface="Arial"/>
                <a:cs typeface="Arial"/>
              </a:rPr>
              <a:t>Observations from other teachers</a:t>
            </a: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>
                <a:solidFill>
                  <a:srgbClr val="404041"/>
                </a:solidFill>
                <a:latin typeface="Arial"/>
                <a:cs typeface="Arial"/>
              </a:rPr>
              <a:t>Many</a:t>
            </a:r>
            <a:r>
              <a:rPr sz="28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 spc="-5">
                <a:solidFill>
                  <a:srgbClr val="404041"/>
                </a:solidFill>
                <a:latin typeface="Arial"/>
                <a:cs typeface="Arial"/>
              </a:rPr>
              <a:t>of</a:t>
            </a:r>
            <a:r>
              <a:rPr sz="2800" spc="-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>
                <a:solidFill>
                  <a:srgbClr val="404041"/>
                </a:solidFill>
                <a:latin typeface="Arial"/>
                <a:cs typeface="Arial"/>
              </a:rPr>
              <a:t>the</a:t>
            </a:r>
            <a:r>
              <a:rPr sz="2800" spc="-2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>
                <a:solidFill>
                  <a:srgbClr val="404041"/>
                </a:solidFill>
                <a:latin typeface="Arial"/>
                <a:cs typeface="Arial"/>
              </a:rPr>
              <a:t>forms</a:t>
            </a:r>
            <a:r>
              <a:rPr sz="2800" spc="-3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 spc="-5">
                <a:solidFill>
                  <a:srgbClr val="404041"/>
                </a:solidFill>
                <a:latin typeface="Arial"/>
                <a:cs typeface="Arial"/>
              </a:rPr>
              <a:t>already</a:t>
            </a:r>
            <a:r>
              <a:rPr sz="28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 spc="-5">
                <a:solidFill>
                  <a:srgbClr val="404041"/>
                </a:solidFill>
                <a:latin typeface="Arial"/>
                <a:cs typeface="Arial"/>
              </a:rPr>
              <a:t>listed</a:t>
            </a:r>
            <a:endParaRPr lang="en-US" sz="2800" spc="-5">
              <a:solidFill>
                <a:srgbClr val="40404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675385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>
                <a:solidFill>
                  <a:srgbClr val="990000"/>
                </a:solidFill>
              </a:rPr>
              <a:t>Challenges</a:t>
            </a:r>
            <a:r>
              <a:rPr sz="3200" spc="-40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and</a:t>
            </a:r>
            <a:r>
              <a:rPr sz="3200" spc="-30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Struggles</a:t>
            </a:r>
            <a:r>
              <a:rPr sz="3200" spc="-160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Artifacts</a:t>
            </a:r>
            <a:endParaRPr sz="3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EB482367-8CD4-4DFC-A4AA-1B3A9EE41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49117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23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E58A5-1379-4487-804A-9B3114E21C68}"/>
              </a:ext>
            </a:extLst>
          </p:cNvPr>
          <p:cNvSpPr txBox="1"/>
          <p:nvPr/>
        </p:nvSpPr>
        <p:spPr>
          <a:xfrm>
            <a:off x="512216" y="2990021"/>
            <a:ext cx="4572000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latin typeface="Arial"/>
                <a:cs typeface="Arial"/>
              </a:rPr>
              <a:t>Tyler, 12th Grade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011234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Component Two: Challenges</a:t>
            </a:r>
            <a:r>
              <a:rPr sz="3200" spc="-185">
                <a:solidFill>
                  <a:srgbClr val="990000"/>
                </a:solidFill>
              </a:rPr>
              <a:t> </a:t>
            </a:r>
            <a:r>
              <a:rPr lang="en-US" sz="3200" spc="-185">
                <a:solidFill>
                  <a:srgbClr val="990000"/>
                </a:solidFill>
              </a:rPr>
              <a:t>&amp; Struggles </a:t>
            </a:r>
            <a:r>
              <a:rPr sz="3200" spc="-5">
                <a:solidFill>
                  <a:srgbClr val="990000"/>
                </a:solidFill>
              </a:rPr>
              <a:t>Artifact</a:t>
            </a:r>
            <a:r>
              <a:rPr lang="en-US" sz="3200" spc="-5">
                <a:solidFill>
                  <a:srgbClr val="990000"/>
                </a:solidFill>
              </a:rPr>
              <a:t> Example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350257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EB482367-8CD4-4DFC-A4AA-1B3A9EE41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49117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24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E58A5-1379-4487-804A-9B3114E21C68}"/>
              </a:ext>
            </a:extLst>
          </p:cNvPr>
          <p:cNvSpPr txBox="1"/>
          <p:nvPr/>
        </p:nvSpPr>
        <p:spPr>
          <a:xfrm>
            <a:off x="707425" y="2147541"/>
            <a:ext cx="9144000" cy="363945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870585" marR="0" lvl="0" indent="-457200" algn="l" defTabSz="914400" rtl="0" eaLnBrk="1" fontAlgn="auto" latinLnBrk="0" hangingPunct="1">
              <a:lnSpc>
                <a:spcPct val="100000"/>
              </a:lnSpc>
              <a:spcBef>
                <a:spcPts val="1785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kumimoji="0" lang="en-US" sz="28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Transcript</a:t>
            </a:r>
            <a:endParaRPr lang="en-US" sz="2800" b="0" i="0" u="none" strike="noStrike" kern="1200" cap="none" spc="-1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870585" marR="0" lvl="0" indent="-457200" algn="l" defTabSz="914400" rtl="0" eaLnBrk="1" fontAlgn="auto" latinLnBrk="0" hangingPunct="1">
              <a:lnSpc>
                <a:spcPct val="100000"/>
              </a:lnSpc>
              <a:spcBef>
                <a:spcPts val="1535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Academic</a:t>
            </a:r>
            <a:r>
              <a:rPr kumimoji="0" lang="en-US" sz="2800" b="0" i="0" u="none" strike="noStrike" kern="1200" cap="none" spc="-3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awards</a:t>
            </a:r>
            <a:endParaRPr lang="en-US" sz="2800" b="0" i="0" u="none" strike="noStrike" kern="1200" cap="none" spc="-5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870585" marR="0" lvl="0" indent="-457200" algn="l" defTabSz="914400" rtl="0" eaLnBrk="1" fontAlgn="auto" latinLnBrk="0" hangingPunct="1">
              <a:lnSpc>
                <a:spcPct val="100000"/>
              </a:lnSpc>
              <a:spcBef>
                <a:spcPts val="1535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Description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academic</a:t>
            </a:r>
            <a:r>
              <a:rPr kumimoji="0" lang="en-US" sz="2800" b="0" i="0" u="none" strike="noStrike" kern="1200" cap="none" spc="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accomplishments</a:t>
            </a:r>
            <a:endParaRPr lang="en-US" sz="2800" b="0" i="0" u="none" strike="noStrike" kern="1200" cap="none" spc="-5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870585" marR="0" lvl="0" indent="-457200" algn="l" defTabSz="914400" rtl="0" eaLnBrk="1" fontAlgn="auto" latinLnBrk="0" hangingPunct="1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kumimoji="0" lang="en-US" sz="2800" b="0" i="0" u="none" strike="noStrike" kern="1200" cap="none" spc="-1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credentials</a:t>
            </a:r>
            <a:r>
              <a:rPr kumimoji="0" lang="en-US" sz="2800" b="0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earned</a:t>
            </a:r>
            <a:endParaRPr lang="en-US" sz="2800" b="0" i="0" u="none" strike="noStrike" kern="1200" cap="none" spc="-5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870585" marR="0" lvl="0" indent="-457200" algn="l" defTabSz="914400" rtl="0" eaLnBrk="1" fontAlgn="auto" latinLnBrk="0" hangingPunct="1">
              <a:lnSpc>
                <a:spcPct val="100000"/>
              </a:lnSpc>
              <a:spcBef>
                <a:spcPts val="1535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CTE</a:t>
            </a:r>
            <a:r>
              <a:rPr kumimoji="0" lang="en-US" sz="2800" b="0" i="0" u="none" strike="noStrike" kern="1200" cap="none" spc="-2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credits</a:t>
            </a:r>
            <a:endParaRPr lang="en-US" sz="2800" b="0" i="0" u="none" strike="noStrike" kern="1200" cap="none" spc="-5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870585" marR="0" lvl="0" indent="-457200" algn="l" defTabSz="914400" rtl="0" eaLnBrk="1" fontAlgn="auto" latinLnBrk="0" hangingPunct="1">
              <a:lnSpc>
                <a:spcPct val="100000"/>
              </a:lnSpc>
              <a:spcBef>
                <a:spcPts val="1535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Units</a:t>
            </a:r>
            <a:r>
              <a:rPr kumimoji="0" lang="en-US" sz="2800" b="0" i="0" u="none" strike="noStrike" kern="1200" cap="none" spc="-3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earned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011234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 dirty="0">
                <a:solidFill>
                  <a:srgbClr val="990000"/>
                </a:solidFill>
              </a:rPr>
              <a:t>Component Three: Academic Skills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389174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EB482367-8CD4-4DFC-A4AA-1B3A9EE41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49117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25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E58A5-1379-4487-804A-9B3114E21C68}"/>
              </a:ext>
            </a:extLst>
          </p:cNvPr>
          <p:cNvSpPr txBox="1"/>
          <p:nvPr/>
        </p:nvSpPr>
        <p:spPr>
          <a:xfrm>
            <a:off x="0" y="2010366"/>
            <a:ext cx="8260422" cy="50860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Examples</a:t>
            </a:r>
            <a:r>
              <a:rPr kumimoji="0" lang="en-US" sz="2400" b="1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</a:t>
            </a:r>
            <a:r>
              <a:rPr kumimoji="0" lang="en-US" sz="2400" b="1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authentic</a:t>
            </a:r>
            <a:r>
              <a:rPr kumimoji="0" lang="en-US" sz="2400" b="1" i="0" u="none" strike="noStrike" kern="1200" cap="none" spc="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400" b="1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assessment</a:t>
            </a:r>
            <a:r>
              <a:rPr kumimoji="0" lang="en-US" sz="2400" b="1" i="0" u="none" strike="noStrike" kern="1200" cap="none" spc="-1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might </a:t>
            </a:r>
            <a:r>
              <a:rPr kumimoji="0" lang="en-US" sz="2400" b="1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include: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12800" lvl="1" indent="-342900">
              <a:spcBef>
                <a:spcPts val="1810"/>
              </a:spcBef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Elective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Class</a:t>
            </a:r>
            <a:r>
              <a:rPr kumimoji="0" lang="en-US" sz="2000" b="0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Reflection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Form</a:t>
            </a:r>
          </a:p>
          <a:p>
            <a:pPr lvl="1">
              <a:spcBef>
                <a:spcPts val="15"/>
              </a:spcBef>
              <a:buFont typeface="Arial"/>
              <a:buAutoNum type="arabicPeriod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12800" marR="580390" lvl="1" indent="-342900">
              <a:spcBef>
                <a:spcPts val="5"/>
              </a:spcBef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Documentation</a:t>
            </a:r>
            <a:r>
              <a:rPr kumimoji="0" lang="en-US" sz="2000" b="0" i="0" u="none" strike="noStrike" kern="1200" cap="none" spc="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lang="en-US" sz="2000" b="0" i="0" u="none" strike="noStrike" kern="1200" cap="none" spc="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discussion</a:t>
            </a:r>
            <a:r>
              <a:rPr kumimoji="0" lang="en-US" sz="2000" b="0" i="0" u="none" strike="noStrike" kern="1200" cap="none" spc="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with</a:t>
            </a:r>
            <a:r>
              <a:rPr kumimoji="0" lang="en-US" sz="2000" b="0" i="0" u="none" strike="noStrike" kern="1200" cap="none" spc="4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student</a:t>
            </a:r>
            <a:r>
              <a:rPr kumimoji="0" lang="en-US" sz="2000" b="0" i="0" u="none" strike="noStrike" kern="1200" cap="none" spc="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about </a:t>
            </a:r>
            <a:r>
              <a:rPr kumimoji="0" lang="en-US" sz="2000" b="0" i="0" u="none" strike="noStrike" kern="1200" cap="none" spc="-484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his/her</a:t>
            </a:r>
            <a:r>
              <a:rPr kumimoji="0" lang="en-US" sz="2000" b="0" i="0" u="none" strike="noStrike" kern="1200" cap="none" spc="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academic</a:t>
            </a:r>
            <a:r>
              <a:rPr kumimoji="0" lang="en-US" sz="2000" b="0" i="0" u="none" strike="noStrike" kern="1200" cap="none" spc="1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milestones</a:t>
            </a:r>
          </a:p>
          <a:p>
            <a:pPr marL="812800" marR="227965" lvl="1" indent="-342900">
              <a:spcBef>
                <a:spcPts val="1800"/>
              </a:spcBef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Video</a:t>
            </a:r>
            <a:r>
              <a:rPr kumimoji="0" lang="en-US" sz="2000" b="0" i="0" u="none" strike="noStrike" kern="1200" cap="none" spc="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made</a:t>
            </a:r>
            <a:r>
              <a:rPr kumimoji="0" lang="en-US" sz="2000" b="0" i="0" u="none" strike="noStrike" kern="1200" cap="none" spc="1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student</a:t>
            </a:r>
            <a:r>
              <a:rPr kumimoji="0" lang="en-US" sz="2000" b="0" i="0" u="none" strike="noStrike" kern="1200" cap="none" spc="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explaining</a:t>
            </a:r>
            <a:r>
              <a:rPr kumimoji="0" lang="en-US" sz="2000" b="0" i="0" u="none" strike="noStrike" kern="1200" cap="none" spc="4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academic</a:t>
            </a:r>
            <a:r>
              <a:rPr kumimoji="0" lang="en-US" sz="2000" b="0" i="0" u="none" strike="noStrike" kern="1200" cap="none" spc="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awards</a:t>
            </a:r>
            <a:r>
              <a:rPr kumimoji="0" lang="en-US" sz="2000" b="0" i="0" u="none" strike="noStrike" kern="1200" cap="none" spc="5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they </a:t>
            </a:r>
            <a:r>
              <a:rPr kumimoji="0" lang="en-US" sz="2000" b="0" i="0" u="none" strike="noStrike" kern="1200" cap="none" spc="-484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have</a:t>
            </a:r>
            <a:r>
              <a:rPr kumimoji="0" lang="en-US" sz="2000" b="0" i="0" u="none" strike="noStrike" kern="1200" cap="none" spc="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received</a:t>
            </a:r>
          </a:p>
          <a:p>
            <a:pPr marL="812800" marR="360680" lvl="1" indent="-342900">
              <a:spcBef>
                <a:spcPts val="1800"/>
              </a:spcBef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written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self-reflection by the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student about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“What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 </a:t>
            </a:r>
            <a:r>
              <a:rPr kumimoji="0" lang="en-US" sz="2000" b="0" i="0" u="none" strike="noStrike" kern="1200" cap="none" spc="-49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Proud</a:t>
            </a:r>
            <a:r>
              <a:rPr kumimoji="0" lang="en-US" sz="2000" b="0" i="0" u="none" strike="noStrike" kern="1200" cap="none" spc="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Of”</a:t>
            </a:r>
          </a:p>
          <a:p>
            <a:pPr marL="812165" marR="901065" lvl="1" indent="-354965">
              <a:spcBef>
                <a:spcPts val="1800"/>
              </a:spcBef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lang="en-US" sz="2000" b="0" i="0" u="none" strike="noStrike" kern="1200" cap="none" spc="-1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parent-written</a:t>
            </a:r>
            <a:r>
              <a:rPr kumimoji="0" lang="en-US" sz="2000" b="0" i="0" u="none" strike="noStrike" kern="1200" cap="none" spc="5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reflection</a:t>
            </a:r>
            <a:r>
              <a:rPr kumimoji="0" lang="en-US" sz="2000" b="0" i="0" u="none" strike="noStrike" kern="1200" cap="none" spc="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their</a:t>
            </a:r>
            <a:r>
              <a:rPr kumimoji="0" lang="en-US" sz="2000" b="0" i="0" u="none" strike="noStrike" kern="1200" cap="none" spc="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child’s</a:t>
            </a:r>
            <a:r>
              <a:rPr lang="en-US" sz="2000" spc="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academic </a:t>
            </a:r>
            <a:r>
              <a:rPr kumimoji="0" lang="en-US" sz="2000" b="0" i="0" u="none" strike="noStrike" kern="1200" cap="none" spc="-484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accomplishments</a:t>
            </a:r>
          </a:p>
          <a:p>
            <a:pPr marL="870585" marR="0" lvl="0" indent="-457200" algn="l" defTabSz="914400" rtl="0" eaLnBrk="1" fontAlgn="auto" latinLnBrk="0" hangingPunct="1">
              <a:lnSpc>
                <a:spcPct val="100000"/>
              </a:lnSpc>
              <a:spcBef>
                <a:spcPts val="1535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869950" algn="l"/>
                <a:tab pos="871219" algn="l"/>
              </a:tabLst>
              <a:defRPr/>
            </a:pP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444" y="1106307"/>
            <a:ext cx="8000978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 dirty="0">
                <a:solidFill>
                  <a:srgbClr val="990000"/>
                </a:solidFill>
              </a:rPr>
              <a:t>Authentic Artifacts for Academic Skills</a:t>
            </a:r>
            <a:endParaRPr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58DE29-2CE6-4553-BCBF-F22B017C0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983" y="1797468"/>
            <a:ext cx="1444877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39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EB482367-8CD4-4DFC-A4AA-1B3A9EE41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49117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26</a:t>
            </a:fld>
            <a:endParaRPr lang="en-US" spc="-5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DF83E3-B2A0-4788-9201-1976AE821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151" y="1544197"/>
            <a:ext cx="1981372" cy="15850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8E58A5-1379-4487-804A-9B3114E21C68}"/>
              </a:ext>
            </a:extLst>
          </p:cNvPr>
          <p:cNvSpPr txBox="1"/>
          <p:nvPr/>
        </p:nvSpPr>
        <p:spPr>
          <a:xfrm>
            <a:off x="0" y="2027594"/>
            <a:ext cx="8948791" cy="427040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Examples</a:t>
            </a:r>
            <a:r>
              <a:rPr kumimoji="0" lang="en-US" sz="2400" b="1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lang="en-US" sz="2400" b="1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other</a:t>
            </a:r>
            <a:r>
              <a:rPr kumimoji="0" lang="en-US" sz="2400" b="1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400" b="1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artifacts</a:t>
            </a:r>
            <a:r>
              <a:rPr kumimoji="0" lang="en-US" sz="2400" b="1" i="0" u="none" strike="noStrike" kern="1200" cap="none" spc="-5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400" b="1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might</a:t>
            </a:r>
            <a:r>
              <a:rPr kumimoji="0" lang="en-US" sz="2400" b="1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include: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12165" lvl="1" indent="-342900">
              <a:spcBef>
                <a:spcPts val="1800"/>
              </a:spcBef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 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</a:t>
            </a:r>
            <a:r>
              <a:rPr kumimoji="0" lang="en-US" sz="22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</a:t>
            </a:r>
            <a:r>
              <a:rPr kumimoji="0" lang="en-US" sz="22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er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na</a:t>
            </a:r>
            <a:r>
              <a:rPr kumimoji="0" lang="en-US" sz="22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</a:t>
            </a:r>
            <a:r>
              <a:rPr kumimoji="0" lang="en-US" sz="2200" b="0" i="0" u="none" strike="noStrike" kern="1200" cap="none" spc="-15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lang="en-US" sz="2200" b="0" i="0" u="none" strike="noStrike" kern="1200" cap="none" spc="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</a:t>
            </a:r>
            <a:r>
              <a:rPr kumimoji="0" lang="en-US" sz="2200" b="0" i="0" u="none" strike="noStrike" kern="1200" cap="none" spc="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ss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</a:t>
            </a:r>
            <a:r>
              <a:rPr kumimoji="0" lang="en-US" sz="22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ts(</a:t>
            </a:r>
            <a:r>
              <a:rPr kumimoji="0" lang="en-US" sz="2200" b="0" i="0" u="none" strike="noStrike" kern="1200" cap="none" spc="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).</a:t>
            </a:r>
            <a:endParaRPr lang="en-US" sz="2200" b="0" i="0" u="none" strike="noStrike" kern="1200" cap="none" spc="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812165" lvl="1" indent="-342900">
              <a:spcBef>
                <a:spcPts val="1800"/>
              </a:spcBef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Letters</a:t>
            </a:r>
            <a:r>
              <a:rPr kumimoji="0" lang="en-US" sz="2200" b="0" i="0" u="none" strike="noStrike" kern="1200" cap="none" spc="-3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recommendations</a:t>
            </a:r>
            <a:r>
              <a:rPr kumimoji="0" lang="en-US" sz="2200" b="0" i="0" u="none" strike="noStrike" kern="1200" cap="none" spc="-4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from</a:t>
            </a:r>
            <a:r>
              <a:rPr kumimoji="0" lang="en-US" sz="2200" b="0" i="0" u="none" strike="noStrike" kern="1200" cap="none" spc="-2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others</a:t>
            </a:r>
            <a:r>
              <a:rPr kumimoji="0" lang="en-US" sz="2200" b="0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who</a:t>
            </a:r>
            <a:r>
              <a:rPr kumimoji="0" lang="en-US" sz="22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know</a:t>
            </a:r>
            <a:r>
              <a:rPr kumimoji="0" lang="en-US" sz="2200" b="0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student</a:t>
            </a:r>
            <a:r>
              <a:rPr kumimoji="0" lang="en-US" sz="2200" b="0" i="0" u="none" strike="noStrike" kern="1200" cap="none" spc="-3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well.</a:t>
            </a:r>
            <a:endParaRPr lang="en-US" sz="2200" b="0" i="0" u="none" strike="noStrike" kern="1200" cap="none" spc="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812165" marR="618490" lvl="1" indent="-342900">
              <a:spcBef>
                <a:spcPts val="1800"/>
              </a:spcBef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Community</a:t>
            </a:r>
            <a:r>
              <a:rPr kumimoji="0" lang="en-US" sz="2200" b="0" i="0" u="none" strike="noStrike" kern="1200" cap="none" spc="-3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resources</a:t>
            </a:r>
            <a:r>
              <a:rPr kumimoji="0" lang="en-US" sz="2200" b="0" i="0" u="none" strike="noStrike" kern="1200" cap="none" spc="-3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being</a:t>
            </a:r>
            <a:r>
              <a:rPr kumimoji="0" lang="en-US" sz="2200" b="0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used</a:t>
            </a:r>
            <a:r>
              <a:rPr kumimoji="0" lang="en-US" sz="2200" b="0" i="0" u="none" strike="noStrike" kern="1200" cap="none" spc="-3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(to</a:t>
            </a:r>
            <a:r>
              <a:rPr kumimoji="0" lang="en-US" sz="2200" b="0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build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credentials,</a:t>
            </a:r>
            <a:r>
              <a:rPr kumimoji="0" lang="en-US" sz="2200" b="0" i="0" u="none" strike="noStrike" kern="1200" cap="none" spc="-4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</a:t>
            </a:r>
            <a:r>
              <a:rPr lang="en-US" sz="2200" spc="-5" dirty="0">
                <a:solidFill>
                  <a:srgbClr val="404041"/>
                </a:solidFill>
                <a:latin typeface="Arial"/>
                <a:cs typeface="Arial"/>
              </a:rPr>
              <a:t> </a:t>
            </a:r>
            <a:r>
              <a:rPr kumimoji="0" lang="en-US" sz="2200" b="0" i="0" u="none" strike="noStrike" kern="1200" cap="none" spc="-54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example).</a:t>
            </a:r>
            <a:endParaRPr lang="en-US" sz="2200" b="0" i="0" u="none" strike="noStrike" kern="1200" cap="none" spc="-5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812165" lvl="1" indent="-342900">
              <a:spcBef>
                <a:spcPts val="1795"/>
              </a:spcBef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lang="en-US" sz="22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Tutoring</a:t>
            </a:r>
            <a:r>
              <a:rPr kumimoji="0" lang="en-US" sz="2200" b="0" i="0" u="none" strike="noStrike" kern="1200" cap="none" spc="-4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summary,</a:t>
            </a:r>
            <a:r>
              <a:rPr kumimoji="0" lang="en-US" sz="2200" b="0" i="0" u="none" strike="noStrike" kern="1200" cap="none" spc="-5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including</a:t>
            </a:r>
            <a:r>
              <a:rPr kumimoji="0" lang="en-US" sz="2200" b="0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description</a:t>
            </a:r>
            <a:r>
              <a:rPr kumimoji="0" lang="en-US" sz="2200" b="0" i="0" u="none" strike="noStrike" kern="1200" cap="none" spc="-4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lang="en-US" sz="2200" b="0" i="0" u="none" strike="noStrike" kern="1200" cap="none" spc="-3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advances</a:t>
            </a:r>
            <a:r>
              <a:rPr kumimoji="0" lang="en-US" sz="2200" b="0" i="0" u="none" strike="noStrike" kern="1200" cap="none" spc="-3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made.</a:t>
            </a:r>
            <a:endParaRPr lang="en-US" sz="2200" b="0" i="0" u="none" strike="noStrike" kern="1200" cap="none" spc="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812165" lvl="1" indent="-342900">
              <a:spcBef>
                <a:spcPts val="1800"/>
              </a:spcBef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Assignments</a:t>
            </a:r>
            <a:r>
              <a:rPr kumimoji="0" lang="en-US" sz="2200" b="0" i="0" u="none" strike="noStrike" kern="1200" cap="none" spc="-4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done</a:t>
            </a:r>
            <a:r>
              <a:rPr kumimoji="0" lang="en-US" sz="2200" b="0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particularly</a:t>
            </a:r>
            <a:r>
              <a:rPr kumimoji="0" lang="en-US" sz="2200" b="0" i="0" u="none" strike="noStrike" kern="1200" cap="none" spc="-4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well</a:t>
            </a:r>
            <a:r>
              <a:rPr kumimoji="0" lang="en-US" sz="22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</a:t>
            </a:r>
            <a:r>
              <a:rPr kumimoji="0" lang="en-US" sz="2200" b="0" i="0" u="none" strike="noStrike" kern="1200" cap="none" spc="-1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any</a:t>
            </a:r>
            <a:r>
              <a:rPr kumimoji="0" lang="en-US" sz="2200" b="0" i="0" u="none" strike="noStrike" kern="1200" cap="none" spc="-2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given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40404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class.</a:t>
            </a:r>
            <a:endParaRPr kumimoji="0" lang="en-US" sz="2200" b="0" i="0" u="none" strike="noStrike" kern="1200" cap="none" spc="-10" normalizeH="0" baseline="0" noProof="0" dirty="0">
              <a:ln>
                <a:noFill/>
              </a:ln>
              <a:solidFill>
                <a:srgbClr val="40404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13385" marR="0" lvl="0" algn="l" defTabSz="914400" rtl="0" eaLnBrk="1" fontAlgn="auto" latinLnBrk="0" hangingPunct="1">
              <a:lnSpc>
                <a:spcPct val="100000"/>
              </a:lnSpc>
              <a:spcBef>
                <a:spcPts val="1535"/>
              </a:spcBef>
              <a:spcAft>
                <a:spcPts val="0"/>
              </a:spcAft>
              <a:buClr>
                <a:srgbClr val="C00000"/>
              </a:buClr>
              <a:buSzTx/>
              <a:tabLst>
                <a:tab pos="869950" algn="l"/>
                <a:tab pos="871219" algn="l"/>
              </a:tabLst>
              <a:defRPr/>
            </a:pP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073" y="941755"/>
            <a:ext cx="8000978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 dirty="0">
                <a:solidFill>
                  <a:srgbClr val="990000"/>
                </a:solidFill>
              </a:rPr>
              <a:t>Other Artifacts for Academic Skills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429051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D4C0224D-FF3B-4B23-9BC8-35DB389C7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436085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27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E58A5-1379-4487-804A-9B3114E21C68}"/>
              </a:ext>
            </a:extLst>
          </p:cNvPr>
          <p:cNvSpPr txBox="1"/>
          <p:nvPr/>
        </p:nvSpPr>
        <p:spPr>
          <a:xfrm>
            <a:off x="607071" y="3027963"/>
            <a:ext cx="4572000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latin typeface="Arial"/>
                <a:cs typeface="Arial"/>
              </a:rPr>
              <a:t>Jasmine, 10th Grade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011234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Component Three: Academic Skills</a:t>
            </a:r>
            <a:r>
              <a:rPr lang="en-US" sz="3200" spc="-185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Artifact</a:t>
            </a:r>
            <a:r>
              <a:rPr lang="en-US" sz="3200" spc="-5">
                <a:solidFill>
                  <a:srgbClr val="990000"/>
                </a:solidFill>
              </a:rPr>
              <a:t> Example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961240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190512"/>
            <a:ext cx="9144000" cy="45593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1531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CENTER</a:t>
            </a:r>
            <a:r>
              <a:rPr kumimoji="0" sz="900" b="0" i="0" u="none" strike="noStrike" kern="1200" cap="none" spc="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</a:t>
            </a: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COMMUNITY</a:t>
            </a:r>
            <a:r>
              <a:rPr kumimoji="0" sz="900" b="0" i="0" u="none" strike="noStrike" kern="1200" cap="none" spc="4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LIVING</a:t>
            </a: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CAREERS</a:t>
            </a: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20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ts val="209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4673" y="1892155"/>
            <a:ext cx="7366634" cy="41652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Describes types of work experiences or employment student has had</a:t>
            </a:r>
          </a:p>
          <a:p>
            <a:pPr marL="12700" marR="0" lvl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C00000"/>
              </a:buClr>
              <a:buSzTx/>
              <a:tabLst>
                <a:tab pos="354965" algn="l"/>
                <a:tab pos="355600" algn="l"/>
              </a:tabLst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lang="en-US" sz="2400">
                <a:latin typeface="Arial"/>
                <a:cs typeface="Arial"/>
              </a:rPr>
              <a:t>Includes employability skills, both soft and hard skills</a:t>
            </a:r>
          </a:p>
          <a:p>
            <a:pPr marL="355600" marR="0" lvl="0" indent="-342900" algn="l" defTabSz="91440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endParaRPr lang="en-US" sz="2400">
              <a:latin typeface="Arial"/>
              <a:cs typeface="Arial"/>
            </a:endParaRPr>
          </a:p>
          <a:p>
            <a:pPr marL="355600" indent="-342900">
              <a:spcBef>
                <a:spcPts val="1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endParaRPr lang="en-US" sz="240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C00000"/>
              </a:buClr>
              <a:buSzTx/>
              <a:tabLst>
                <a:tab pos="354965" algn="l"/>
                <a:tab pos="355600" algn="l"/>
              </a:tabLst>
              <a:defRPr/>
            </a:pPr>
            <a:r>
              <a:rPr lang="en-US" sz="2400">
                <a:latin typeface="Arial"/>
                <a:cs typeface="Arial"/>
                <a:hlinkClick r:id="rId3"/>
              </a:rPr>
              <a:t>Employability Skills Benchmarks</a:t>
            </a:r>
            <a:r>
              <a:rPr lang="en-US" sz="2400">
                <a:latin typeface="Arial"/>
                <a:cs typeface="Arial"/>
              </a:rPr>
              <a:t> were covered in Session One</a:t>
            </a: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C00000"/>
              </a:buClr>
              <a:buSzTx/>
              <a:tabLst>
                <a:tab pos="354965" algn="l"/>
                <a:tab pos="355600" algn="l"/>
              </a:tabLst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87200"/>
            <a:ext cx="8306634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/>
              <a:t>Component Four: Employability Skills</a:t>
            </a:r>
            <a:endParaRPr sz="3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190512"/>
            <a:ext cx="9144000" cy="45593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1531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CENTER</a:t>
            </a:r>
            <a:r>
              <a:rPr kumimoji="0" sz="900" b="0" i="0" u="none" strike="noStrike" kern="1200" cap="none" spc="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</a:t>
            </a: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COMMUNITY</a:t>
            </a:r>
            <a:r>
              <a:rPr kumimoji="0" sz="900" b="0" i="0" u="none" strike="noStrike" kern="1200" cap="none" spc="4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LIVING</a:t>
            </a: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CAREERS</a:t>
            </a: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20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ts val="209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579" y="2231599"/>
            <a:ext cx="8217237" cy="422726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Career</a:t>
            </a:r>
            <a:r>
              <a:rPr kumimoji="0" sz="2200" b="0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sz="2200" b="0" i="0" u="none" strike="noStrike" kern="1200" cap="none" spc="-5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Technical</a:t>
            </a:r>
            <a:r>
              <a:rPr kumimoji="0" sz="2200" b="0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Education</a:t>
            </a:r>
            <a:r>
              <a:rPr kumimoji="0" sz="2200" b="0" i="0" u="none" strike="noStrike" kern="1200" cap="none" spc="1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Report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lang="en-US" sz="2200" b="0" i="0" u="none" strike="noStrike" kern="1200" cap="none" spc="-5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Elective </a:t>
            </a: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Class</a:t>
            </a:r>
            <a:r>
              <a:rPr kumimoji="0" sz="2200" b="0" i="0" u="none" strike="noStrike" kern="1200" cap="none" spc="1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Reflection Form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lang="en-US" sz="2200" b="0" i="0" u="none" strike="noStrike" kern="1200" cap="none" spc="-5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Job</a:t>
            </a:r>
            <a:r>
              <a:rPr kumimoji="0" sz="2200" b="0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Shadow</a:t>
            </a:r>
            <a:r>
              <a:rPr kumimoji="0" sz="2200" b="0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Reflection/Feedback</a:t>
            </a:r>
            <a:r>
              <a:rPr kumimoji="0" sz="2200" b="0" i="0" u="none" strike="noStrike" kern="1200" cap="none" spc="4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Form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lang="en-US" sz="2200" b="0" i="0" u="none" strike="noStrike" kern="1200" cap="none" spc="-5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355600" marR="5080" indent="-342900">
              <a:spcBef>
                <a:spcPts val="18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Student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or parent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can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write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reflection</a:t>
            </a:r>
            <a:r>
              <a:rPr kumimoji="0" sz="2200" b="0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about</a:t>
            </a:r>
            <a:r>
              <a:rPr kumimoji="0" sz="2200" b="0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any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lang="en-US" sz="2200" spc="-5" dirty="0">
                <a:latin typeface="Arial"/>
                <a:cs typeface="Arial"/>
              </a:rPr>
              <a:t> </a:t>
            </a:r>
            <a:r>
              <a:rPr kumimoji="0" sz="2200" b="0" i="0" u="none" strike="noStrike" kern="1200" cap="none" spc="-65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2200" b="0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student’s</a:t>
            </a:r>
            <a:r>
              <a:rPr kumimoji="0" sz="2200" b="0" i="0" u="none" strike="noStrike" kern="1200" cap="none" spc="1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five employability</a:t>
            </a:r>
            <a:r>
              <a:rPr kumimoji="0" sz="2200" b="0" i="0" u="none" strike="noStrike" kern="1200" cap="none" spc="4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skills</a:t>
            </a:r>
            <a:r>
              <a:rPr kumimoji="0" lang="en-US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355600" marR="902335" indent="-342900">
              <a:spcBef>
                <a:spcPts val="18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Student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can create</a:t>
            </a:r>
            <a:r>
              <a:rPr kumimoji="0" sz="2200" b="0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presentation</a:t>
            </a:r>
            <a:r>
              <a:rPr kumimoji="0" sz="2200" b="0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about</a:t>
            </a:r>
            <a:r>
              <a:rPr kumimoji="0" sz="2200" b="0" i="0" u="none" strike="noStrike" kern="1200" cap="none" spc="2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their</a:t>
            </a:r>
            <a:r>
              <a:rPr lang="en-US" sz="2200" spc="-5" dirty="0">
                <a:latin typeface="Arial"/>
                <a:cs typeface="Arial"/>
              </a:rPr>
              <a:t> </a:t>
            </a:r>
            <a:r>
              <a:rPr kumimoji="0" sz="2200" b="0" i="0" u="none" strike="noStrike" kern="1200" cap="none" spc="-65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employability</a:t>
            </a:r>
            <a:r>
              <a:rPr kumimoji="0" sz="2200" b="0" i="0" u="none" strike="noStrike" kern="1200" cap="none" spc="4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skills</a:t>
            </a:r>
            <a:r>
              <a:rPr kumimoji="0" lang="en-US" sz="2200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355600" marR="1003935" indent="-342900">
              <a:spcBef>
                <a:spcPts val="18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Student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can create</a:t>
            </a:r>
            <a:r>
              <a:rPr kumimoji="0" sz="2200" b="0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power</a:t>
            </a:r>
            <a:r>
              <a:rPr kumimoji="0" sz="2200" b="0" i="0" u="none" strike="noStrike" kern="1200" cap="none" spc="1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point</a:t>
            </a:r>
            <a:r>
              <a:rPr kumimoji="0" sz="2200" b="0" i="0" u="none" strike="noStrike" kern="1200" cap="none" spc="1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about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their</a:t>
            </a:r>
            <a:r>
              <a:rPr lang="en-US" sz="2200" spc="-5" dirty="0">
                <a:latin typeface="Arial"/>
                <a:cs typeface="Arial"/>
              </a:rPr>
              <a:t> </a:t>
            </a:r>
            <a:r>
              <a:rPr kumimoji="0" sz="2200" b="0" i="0" u="none" strike="noStrike" kern="1200" cap="none" spc="-65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employability</a:t>
            </a:r>
            <a:r>
              <a:rPr kumimoji="0" sz="2200" b="0" i="0" u="none" strike="noStrike" kern="1200" cap="none" spc="4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skills</a:t>
            </a:r>
            <a:r>
              <a:rPr kumimoji="0" lang="en-US" sz="2200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87200"/>
            <a:ext cx="8306634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/>
              <a:t>Component Four: Employability Skills Artifacts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411574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3</a:t>
            </a:fld>
            <a:endParaRPr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2630" y="2001597"/>
            <a:ext cx="7293609" cy="375230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5">
                <a:latin typeface="Arial"/>
                <a:cs typeface="Arial"/>
              </a:rPr>
              <a:t>Artifacts</a:t>
            </a:r>
            <a:r>
              <a:rPr lang="en-US" sz="2800" spc="-5">
                <a:latin typeface="Arial"/>
                <a:cs typeface="Arial"/>
              </a:rPr>
              <a:t> defined</a:t>
            </a:r>
            <a:endParaRPr lang="en-US" sz="2800"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en-US" sz="2800" spc="-5">
                <a:latin typeface="Arial"/>
                <a:cs typeface="Arial"/>
              </a:rPr>
              <a:t>Assessments as artifacts</a:t>
            </a:r>
          </a:p>
          <a:p>
            <a:pPr marL="469900" indent="-457200">
              <a:spcBef>
                <a:spcPts val="18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en-US" sz="2800" spc="-5">
                <a:latin typeface="Arial"/>
                <a:cs typeface="Arial"/>
              </a:rPr>
              <a:t>Transition services/activities as artifacts</a:t>
            </a:r>
            <a:r>
              <a:rPr lang="en-US" sz="2800" spc="-20">
                <a:latin typeface="Arial"/>
                <a:cs typeface="Arial"/>
              </a:rPr>
              <a:t> </a:t>
            </a:r>
            <a:endParaRPr lang="en-US"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en-US" sz="2800" spc="-5">
                <a:latin typeface="Arial"/>
                <a:cs typeface="Arial"/>
              </a:rPr>
              <a:t>Visual resume as an artifact</a:t>
            </a:r>
            <a:endParaRPr sz="2800">
              <a:latin typeface="Arial"/>
              <a:cs typeface="Arial"/>
            </a:endParaRPr>
          </a:p>
          <a:p>
            <a:pPr marL="469900" marR="5080" indent="-457200">
              <a:spcBef>
                <a:spcPts val="18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en-US" sz="2800" spc="30">
                <a:latin typeface="Arial"/>
                <a:cs typeface="Arial"/>
              </a:rPr>
              <a:t>Artifact </a:t>
            </a:r>
            <a:r>
              <a:rPr sz="2800" b="1" spc="-5">
                <a:latin typeface="Arial"/>
                <a:cs typeface="Arial"/>
              </a:rPr>
              <a:t>examples </a:t>
            </a:r>
            <a:r>
              <a:rPr sz="2800">
                <a:latin typeface="Arial"/>
                <a:cs typeface="Arial"/>
              </a:rPr>
              <a:t>for</a:t>
            </a:r>
            <a:r>
              <a:rPr lang="en-US" sz="2800" spc="-10">
                <a:latin typeface="Arial"/>
                <a:cs typeface="Arial"/>
              </a:rPr>
              <a:t> </a:t>
            </a:r>
            <a:r>
              <a:rPr sz="2800" spc="-5">
                <a:latin typeface="Arial"/>
                <a:cs typeface="Arial"/>
              </a:rPr>
              <a:t>Google</a:t>
            </a:r>
            <a:r>
              <a:rPr sz="2800" spc="10">
                <a:latin typeface="Arial"/>
                <a:cs typeface="Arial"/>
              </a:rPr>
              <a:t> </a:t>
            </a:r>
            <a:r>
              <a:rPr sz="2800" spc="-5">
                <a:latin typeface="Arial"/>
                <a:cs typeface="Arial"/>
              </a:rPr>
              <a:t>Sites</a:t>
            </a:r>
            <a:endParaRPr lang="en-US" sz="2800" spc="-5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en-US" sz="2800" spc="-5">
                <a:latin typeface="Arial"/>
                <a:cs typeface="Arial"/>
              </a:rPr>
              <a:t>Guest speakers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27228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0">
                <a:solidFill>
                  <a:srgbClr val="990000"/>
                </a:solidFill>
              </a:rPr>
              <a:t>We</a:t>
            </a:r>
            <a:r>
              <a:rPr sz="3200" spc="-50">
                <a:solidFill>
                  <a:srgbClr val="990000"/>
                </a:solidFill>
              </a:rPr>
              <a:t> </a:t>
            </a:r>
            <a:r>
              <a:rPr sz="3200" spc="-10">
                <a:solidFill>
                  <a:srgbClr val="990000"/>
                </a:solidFill>
              </a:rPr>
              <a:t>Will</a:t>
            </a:r>
            <a:r>
              <a:rPr sz="3200" spc="-45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Cover</a:t>
            </a:r>
            <a:endParaRPr sz="3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190512"/>
            <a:ext cx="9144000" cy="45593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1531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CENTER</a:t>
            </a:r>
            <a:r>
              <a:rPr kumimoji="0" sz="900" b="0" i="0" u="none" strike="noStrike" kern="1200" cap="none" spc="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</a:t>
            </a: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COMMUNITY</a:t>
            </a:r>
            <a:r>
              <a:rPr kumimoji="0" sz="900" b="0" i="0" u="none" strike="noStrike" kern="1200" cap="none" spc="4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LIVING</a:t>
            </a: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CAREERS</a:t>
            </a: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20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ts val="209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8036" y="2001597"/>
            <a:ext cx="7541734" cy="375230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Social</a:t>
            </a:r>
            <a:r>
              <a:rPr kumimoji="0" sz="2400" b="0" i="0" u="none" strike="noStrike" kern="1200" cap="none" spc="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sz="2400" b="0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Vocational</a:t>
            </a:r>
            <a:r>
              <a:rPr kumimoji="0" sz="2400" b="0" i="0" u="none" strike="noStrike" kern="1200" cap="none" spc="-12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Abilities</a:t>
            </a:r>
            <a:r>
              <a:rPr kumimoji="0" sz="2400" b="0" i="0" u="none" strike="noStrike" kern="1200" cap="none" spc="3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Listing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lang="en-US" sz="2400" b="0" i="0" u="none" strike="noStrike" kern="1200" cap="none" spc="-5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355600" indent="-342900">
              <a:spcBef>
                <a:spcPts val="18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PERC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Self-Advocacy</a:t>
            </a:r>
            <a:r>
              <a:rPr kumimoji="0" sz="2400" b="0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Checklist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lang="en-US" sz="2400" spc="-5" dirty="0">
              <a:latin typeface="Arial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O’NET</a:t>
            </a:r>
            <a:r>
              <a:rPr kumimoji="0" sz="2400" b="0" i="0" u="none" strike="noStrike" kern="1200" cap="none" spc="-4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Interest</a:t>
            </a:r>
            <a:r>
              <a:rPr kumimoji="0" sz="2400" b="0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Inventory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lang="en-US" sz="2400" b="0" i="0" u="none" strike="noStrike" kern="1200" cap="none" spc="-5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Career/Job Initial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Review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lang="en-US" sz="2400" b="0" i="0" u="none" strike="noStrike" kern="1200" cap="none" spc="-1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Career</a:t>
            </a:r>
            <a:r>
              <a:rPr kumimoji="0" sz="2400" b="0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Cluster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Interest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Survey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lang="en-US" sz="2400" b="0" i="0" u="none" strike="noStrike" kern="1200" cap="none" spc="-5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355600" indent="-342900">
              <a:spcBef>
                <a:spcPts val="18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  <a:defRPr/>
            </a:pPr>
            <a:r>
              <a:rPr lang="en-US" sz="2400" spc="-5" dirty="0">
                <a:latin typeface="Arial"/>
                <a:ea typeface="+mn-lt"/>
                <a:cs typeface="+mn-lt"/>
              </a:rPr>
              <a:t>Informational interview with business or person (with Pre-ETS/VR assisting).</a:t>
            </a:r>
            <a:endParaRPr lang="en-US" sz="2400" spc="-5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4301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/>
              <a:t>Other</a:t>
            </a:r>
            <a:r>
              <a:rPr sz="3200" spc="-150"/>
              <a:t> </a:t>
            </a:r>
            <a:r>
              <a:rPr sz="3200" spc="-5"/>
              <a:t>Artifacts</a:t>
            </a:r>
            <a:r>
              <a:rPr sz="3200" spc="-25"/>
              <a:t> </a:t>
            </a:r>
            <a:r>
              <a:rPr sz="3200"/>
              <a:t>for</a:t>
            </a:r>
            <a:r>
              <a:rPr sz="3200" spc="-20"/>
              <a:t> </a:t>
            </a:r>
            <a:r>
              <a:rPr sz="3200" spc="-5"/>
              <a:t>Employability</a:t>
            </a:r>
            <a:r>
              <a:rPr sz="3200" spc="-40"/>
              <a:t> </a:t>
            </a:r>
            <a:r>
              <a:rPr sz="3200" spc="-5"/>
              <a:t>Skills</a:t>
            </a:r>
            <a:endParaRPr sz="32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190512"/>
            <a:ext cx="9144000" cy="45593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1531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CENTER</a:t>
            </a:r>
            <a:r>
              <a:rPr kumimoji="0" sz="900" b="0" i="0" u="none" strike="noStrike" kern="1200" cap="none" spc="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</a:t>
            </a: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COMMUNITY</a:t>
            </a:r>
            <a:r>
              <a:rPr kumimoji="0" sz="900" b="0" i="0" u="none" strike="noStrike" kern="1200" cap="none" spc="4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LIVING</a:t>
            </a: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CAREERS</a:t>
            </a: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327590" y="629296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-10">
                <a:latin typeface="Arial"/>
                <a:cs typeface="Arial"/>
              </a:rPr>
              <a:t>29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580676" y="2074424"/>
            <a:ext cx="7438390" cy="375230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pc="-5" dirty="0"/>
              <a:t>Letters</a:t>
            </a:r>
            <a:r>
              <a:rPr spc="-15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recommendation</a:t>
            </a:r>
            <a:r>
              <a:rPr spc="5" dirty="0"/>
              <a:t> </a:t>
            </a:r>
            <a:r>
              <a:rPr spc="-5" dirty="0"/>
              <a:t>and</a:t>
            </a:r>
            <a:r>
              <a:rPr spc="5" dirty="0"/>
              <a:t> </a:t>
            </a:r>
            <a:r>
              <a:rPr spc="-5" dirty="0"/>
              <a:t>references</a:t>
            </a:r>
            <a:r>
              <a:rPr lang="en-US" spc="-5" dirty="0"/>
              <a:t>.</a:t>
            </a:r>
          </a:p>
          <a:p>
            <a:pPr marL="355600" indent="-342900">
              <a:spcBef>
                <a:spcPts val="18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pc="-5" dirty="0"/>
              <a:t>Community</a:t>
            </a:r>
            <a:r>
              <a:rPr dirty="0"/>
              <a:t> </a:t>
            </a:r>
            <a:r>
              <a:rPr spc="-5" dirty="0"/>
              <a:t>resources</a:t>
            </a:r>
            <a:r>
              <a:rPr spc="-15" dirty="0"/>
              <a:t> </a:t>
            </a:r>
            <a:r>
              <a:rPr spc="-5" dirty="0"/>
              <a:t>being</a:t>
            </a:r>
            <a:r>
              <a:rPr spc="15" dirty="0"/>
              <a:t> </a:t>
            </a:r>
            <a:r>
              <a:rPr spc="-5" dirty="0"/>
              <a:t>used</a:t>
            </a:r>
            <a:r>
              <a:rPr lang="en-US" spc="-5" dirty="0"/>
              <a:t>.</a:t>
            </a: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pc="-5" dirty="0"/>
              <a:t>Short</a:t>
            </a:r>
            <a:r>
              <a:rPr spc="-25" dirty="0"/>
              <a:t> </a:t>
            </a:r>
            <a:r>
              <a:rPr spc="-5" dirty="0"/>
              <a:t>videos</a:t>
            </a:r>
            <a:r>
              <a:rPr dirty="0"/>
              <a:t> </a:t>
            </a:r>
            <a:r>
              <a:rPr spc="-5" dirty="0"/>
              <a:t>showing</a:t>
            </a:r>
            <a:r>
              <a:rPr spc="5" dirty="0"/>
              <a:t> </a:t>
            </a:r>
            <a:r>
              <a:rPr spc="-5" dirty="0"/>
              <a:t>skills</a:t>
            </a:r>
            <a:r>
              <a:rPr lang="en-US" spc="-5" dirty="0"/>
              <a:t>.</a:t>
            </a: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pc="-5" dirty="0"/>
              <a:t>List</a:t>
            </a:r>
            <a:r>
              <a:rPr spc="-10" dirty="0"/>
              <a:t> </a:t>
            </a:r>
            <a:r>
              <a:rPr spc="-5" dirty="0"/>
              <a:t>of</a:t>
            </a:r>
            <a:r>
              <a:rPr spc="-20" dirty="0"/>
              <a:t> </a:t>
            </a:r>
            <a:r>
              <a:rPr spc="-5" dirty="0"/>
              <a:t>potential employers</a:t>
            </a:r>
            <a:r>
              <a:rPr lang="en-US" spc="-5" dirty="0"/>
              <a:t>.</a:t>
            </a: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pc="-5" dirty="0"/>
              <a:t>Sample</a:t>
            </a:r>
            <a:r>
              <a:rPr spc="-15" dirty="0"/>
              <a:t> </a:t>
            </a:r>
            <a:r>
              <a:rPr spc="-5" dirty="0"/>
              <a:t>cover</a:t>
            </a:r>
            <a:r>
              <a:rPr spc="-15" dirty="0"/>
              <a:t> </a:t>
            </a:r>
            <a:r>
              <a:rPr spc="-5" dirty="0"/>
              <a:t>letters</a:t>
            </a:r>
            <a:r>
              <a:rPr lang="en-US" spc="-5" dirty="0"/>
              <a:t>.</a:t>
            </a:r>
          </a:p>
          <a:p>
            <a:pPr marL="355600" marR="260985" indent="-342900">
              <a:spcBef>
                <a:spcPts val="1800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pc="-5" dirty="0"/>
              <a:t>Completed</a:t>
            </a:r>
            <a:r>
              <a:rPr spc="15" dirty="0"/>
              <a:t> </a:t>
            </a:r>
            <a:r>
              <a:rPr spc="-5" dirty="0"/>
              <a:t>application</a:t>
            </a:r>
            <a:r>
              <a:rPr spc="45" dirty="0"/>
              <a:t> </a:t>
            </a:r>
            <a:r>
              <a:rPr spc="-5" dirty="0"/>
              <a:t>(careful</a:t>
            </a:r>
            <a:r>
              <a:rPr spc="-25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Protected Health</a:t>
            </a:r>
            <a:r>
              <a:rPr lang="en-US" spc="-5" dirty="0"/>
              <a:t> </a:t>
            </a:r>
            <a:r>
              <a:rPr spc="-655" dirty="0"/>
              <a:t> </a:t>
            </a:r>
            <a:r>
              <a:rPr spc="-5" dirty="0"/>
              <a:t>Information!)</a:t>
            </a:r>
            <a:r>
              <a:rPr lang="en-US" spc="-5" dirty="0"/>
              <a:t>.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0932" y="1087200"/>
            <a:ext cx="8444285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/>
              <a:t>Other</a:t>
            </a:r>
            <a:r>
              <a:rPr sz="3200" spc="-165"/>
              <a:t> </a:t>
            </a:r>
            <a:r>
              <a:rPr sz="3200"/>
              <a:t>Artifacts</a:t>
            </a:r>
            <a:r>
              <a:rPr sz="3200" spc="-60"/>
              <a:t> </a:t>
            </a:r>
            <a:r>
              <a:rPr sz="3200"/>
              <a:t>for</a:t>
            </a:r>
            <a:r>
              <a:rPr sz="3200" spc="-25"/>
              <a:t> </a:t>
            </a:r>
            <a:r>
              <a:rPr sz="3200" spc="-5"/>
              <a:t>Employability</a:t>
            </a:r>
            <a:r>
              <a:rPr sz="3200" spc="-20"/>
              <a:t> </a:t>
            </a:r>
            <a:r>
              <a:rPr sz="3200"/>
              <a:t>Skills,</a:t>
            </a:r>
            <a:r>
              <a:rPr sz="3200" spc="-40"/>
              <a:t> </a:t>
            </a:r>
            <a:r>
              <a:rPr sz="1800" i="1" spc="-5">
                <a:latin typeface="Arial"/>
                <a:cs typeface="Arial"/>
              </a:rPr>
              <a:t>cont.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E1A6CF7D-62DE-481F-AC46-BCD2CDF57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74574" y="629799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32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E58A5-1379-4487-804A-9B3114E21C68}"/>
              </a:ext>
            </a:extLst>
          </p:cNvPr>
          <p:cNvSpPr txBox="1"/>
          <p:nvPr/>
        </p:nvSpPr>
        <p:spPr>
          <a:xfrm>
            <a:off x="607071" y="3103847"/>
            <a:ext cx="4572000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latin typeface="Arial"/>
                <a:cs typeface="Arial"/>
              </a:rPr>
              <a:t>Tyler, 12th Grade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620834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Component Four: Employability Skills</a:t>
            </a:r>
            <a:r>
              <a:rPr lang="en-US" sz="3200" spc="-185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Artifact</a:t>
            </a:r>
            <a:r>
              <a:rPr lang="en-US" sz="3200" spc="-5">
                <a:solidFill>
                  <a:srgbClr val="990000"/>
                </a:solidFill>
              </a:rPr>
              <a:t> Example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646643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16E8128F-F2FB-4C80-B554-3E4A06FBB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11846" y="6211026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33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E58A5-1379-4487-804A-9B3114E21C68}"/>
              </a:ext>
            </a:extLst>
          </p:cNvPr>
          <p:cNvSpPr txBox="1"/>
          <p:nvPr/>
        </p:nvSpPr>
        <p:spPr>
          <a:xfrm>
            <a:off x="607071" y="3141789"/>
            <a:ext cx="4572000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latin typeface="Arial"/>
                <a:cs typeface="Arial"/>
              </a:rPr>
              <a:t>Josie, 10th Grade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620834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 dirty="0">
                <a:solidFill>
                  <a:srgbClr val="990000"/>
                </a:solidFill>
              </a:rPr>
              <a:t>Component Four: Employability Skills</a:t>
            </a:r>
            <a:r>
              <a:rPr lang="en-US" sz="3200" spc="-185" dirty="0">
                <a:solidFill>
                  <a:srgbClr val="990000"/>
                </a:solidFill>
              </a:rPr>
              <a:t> </a:t>
            </a:r>
            <a:r>
              <a:rPr sz="3200" spc="-5" dirty="0">
                <a:solidFill>
                  <a:srgbClr val="990000"/>
                </a:solidFill>
              </a:rPr>
              <a:t>Artifact</a:t>
            </a:r>
            <a:r>
              <a:rPr lang="en-US" sz="3200" spc="-5" dirty="0">
                <a:solidFill>
                  <a:srgbClr val="990000"/>
                </a:solidFill>
              </a:rPr>
              <a:t> Example, </a:t>
            </a:r>
            <a:r>
              <a:rPr lang="en-US" sz="1800" i="1" spc="-5" dirty="0">
                <a:solidFill>
                  <a:srgbClr val="990000"/>
                </a:solidFill>
              </a:rPr>
              <a:t>cont..</a:t>
            </a:r>
            <a:endParaRPr sz="1800" i="1" dirty="0"/>
          </a:p>
        </p:txBody>
      </p:sp>
    </p:spTree>
    <p:extLst>
      <p:ext uri="{BB962C8B-B14F-4D97-AF65-F5344CB8AC3E}">
        <p14:creationId xmlns:p14="http://schemas.microsoft.com/office/powerpoint/2010/main" val="26933064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64603800-CF13-4774-B70C-CF9A72CF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11846" y="6260722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34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8B0DF0A-679C-4F5C-808D-C480A610807D}"/>
              </a:ext>
            </a:extLst>
          </p:cNvPr>
          <p:cNvSpPr txBox="1"/>
          <p:nvPr/>
        </p:nvSpPr>
        <p:spPr>
          <a:xfrm>
            <a:off x="498350" y="2091037"/>
            <a:ext cx="8266813" cy="557075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n-US" sz="2800">
                <a:latin typeface="Arial"/>
                <a:cs typeface="Arial"/>
              </a:rPr>
              <a:t>Definition</a:t>
            </a:r>
          </a:p>
          <a:p>
            <a:pPr>
              <a:spcAft>
                <a:spcPts val="800"/>
              </a:spcAft>
            </a:pPr>
            <a:r>
              <a:rPr lang="en-US" sz="2800">
                <a:latin typeface="Arial"/>
                <a:cs typeface="Arial"/>
              </a:rPr>
              <a:t>When to use</a:t>
            </a:r>
          </a:p>
          <a:p>
            <a:pPr>
              <a:spcAft>
                <a:spcPts val="800"/>
              </a:spcAft>
            </a:pPr>
            <a:r>
              <a:rPr lang="en-US" sz="2800">
                <a:latin typeface="Arial"/>
                <a:cs typeface="Arial"/>
              </a:rPr>
              <a:t>Linking to portfolio: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>
                <a:latin typeface="Arial"/>
                <a:cs typeface="Arial"/>
              </a:rPr>
              <a:t>use the carousel feature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>
                <a:latin typeface="Arial"/>
                <a:cs typeface="Arial"/>
              </a:rPr>
              <a:t>create a power point for upload to the portfolio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>
                <a:latin typeface="Arial"/>
                <a:cs typeface="Arial"/>
              </a:rPr>
              <a:t>sample in </a:t>
            </a:r>
            <a:r>
              <a:rPr lang="en-US" sz="2800">
                <a:latin typeface="Arial"/>
                <a:cs typeface="Arial"/>
                <a:hlinkClick r:id="rId3"/>
              </a:rPr>
              <a:t>padlet</a:t>
            </a:r>
            <a:endParaRPr lang="en-US" sz="2800">
              <a:latin typeface="Arial"/>
              <a:cs typeface="Arial"/>
            </a:endParaRPr>
          </a:p>
          <a:p>
            <a:pPr lvl="1">
              <a:spcAft>
                <a:spcPts val="800"/>
              </a:spcAft>
            </a:pPr>
            <a:endParaRPr lang="en-US" sz="2800">
              <a:latin typeface="Arial"/>
              <a:cs typeface="Arial"/>
            </a:endParaRPr>
          </a:p>
          <a:p>
            <a:pPr>
              <a:spcAft>
                <a:spcPts val="800"/>
              </a:spcAft>
            </a:pPr>
            <a:endParaRPr lang="en-US" sz="2800">
              <a:latin typeface="Arial"/>
              <a:cs typeface="Arial"/>
            </a:endParaRPr>
          </a:p>
          <a:p>
            <a:pPr>
              <a:spcAft>
                <a:spcPts val="800"/>
              </a:spcAft>
            </a:pPr>
            <a:endParaRPr lang="en-US" sz="2800">
              <a:latin typeface="Arial"/>
              <a:cs typeface="Arial"/>
            </a:endParaRPr>
          </a:p>
          <a:p>
            <a:endParaRPr lang="en-US">
              <a:highlight>
                <a:srgbClr val="FFFF00"/>
              </a:highlight>
              <a:cs typeface="Calibri"/>
            </a:endParaRPr>
          </a:p>
          <a:p>
            <a:endParaRPr lang="en-US">
              <a:highlight>
                <a:srgbClr val="FFFF00"/>
              </a:highlight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459858" y="1076015"/>
            <a:ext cx="7772400" cy="144018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Visual Resume Creation as an Artifact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2975224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14884"/>
            <a:ext cx="635635" cy="455930"/>
          </a:xfrm>
          <a:custGeom>
            <a:avLst/>
            <a:gdLst/>
            <a:ahLst/>
            <a:cxnLst/>
            <a:rect l="l" t="t" r="r" b="b"/>
            <a:pathLst>
              <a:path w="635635" h="455930">
                <a:moveTo>
                  <a:pt x="0" y="455676"/>
                </a:moveTo>
                <a:lnTo>
                  <a:pt x="635508" y="455676"/>
                </a:lnTo>
                <a:lnTo>
                  <a:pt x="635508" y="0"/>
                </a:lnTo>
                <a:lnTo>
                  <a:pt x="0" y="0"/>
                </a:lnTo>
                <a:lnTo>
                  <a:pt x="0" y="455676"/>
                </a:lnTo>
                <a:close/>
              </a:path>
            </a:pathLst>
          </a:custGeom>
          <a:solidFill>
            <a:srgbClr val="69030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5508" y="141731"/>
            <a:ext cx="8509000" cy="528955"/>
            <a:chOff x="635508" y="141731"/>
            <a:chExt cx="8509000" cy="528955"/>
          </a:xfrm>
        </p:grpSpPr>
        <p:sp>
          <p:nvSpPr>
            <p:cNvPr id="4" name="object 4"/>
            <p:cNvSpPr/>
            <p:nvPr/>
          </p:nvSpPr>
          <p:spPr>
            <a:xfrm>
              <a:off x="1022604" y="214884"/>
              <a:ext cx="8121650" cy="455930"/>
            </a:xfrm>
            <a:custGeom>
              <a:avLst/>
              <a:gdLst/>
              <a:ahLst/>
              <a:cxnLst/>
              <a:rect l="l" t="t" r="r" b="b"/>
              <a:pathLst>
                <a:path w="8121650" h="455930">
                  <a:moveTo>
                    <a:pt x="0" y="455676"/>
                  </a:moveTo>
                  <a:lnTo>
                    <a:pt x="8121396" y="455676"/>
                  </a:lnTo>
                  <a:lnTo>
                    <a:pt x="8121396" y="0"/>
                  </a:lnTo>
                  <a:lnTo>
                    <a:pt x="0" y="0"/>
                  </a:lnTo>
                  <a:lnTo>
                    <a:pt x="0" y="455676"/>
                  </a:lnTo>
                  <a:close/>
                </a:path>
              </a:pathLst>
            </a:custGeom>
            <a:solidFill>
              <a:srgbClr val="69030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635508" y="141731"/>
              <a:ext cx="387350" cy="528955"/>
            </a:xfrm>
            <a:custGeom>
              <a:avLst/>
              <a:gdLst/>
              <a:ahLst/>
              <a:cxnLst/>
              <a:rect l="l" t="t" r="r" b="b"/>
              <a:pathLst>
                <a:path w="387350" h="528955">
                  <a:moveTo>
                    <a:pt x="387095" y="0"/>
                  </a:moveTo>
                  <a:lnTo>
                    <a:pt x="0" y="0"/>
                  </a:lnTo>
                  <a:lnTo>
                    <a:pt x="0" y="528827"/>
                  </a:lnTo>
                  <a:lnTo>
                    <a:pt x="387095" y="528827"/>
                  </a:lnTo>
                  <a:lnTo>
                    <a:pt x="387095" y="0"/>
                  </a:lnTo>
                  <a:close/>
                </a:path>
              </a:pathLst>
            </a:custGeom>
            <a:solidFill>
              <a:srgbClr val="99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99515" y="206987"/>
              <a:ext cx="258445" cy="327025"/>
            </a:xfrm>
            <a:custGeom>
              <a:avLst/>
              <a:gdLst/>
              <a:ahLst/>
              <a:cxnLst/>
              <a:rect l="l" t="t" r="r" b="b"/>
              <a:pathLst>
                <a:path w="258444" h="327025">
                  <a:moveTo>
                    <a:pt x="176289" y="326417"/>
                  </a:moveTo>
                  <a:lnTo>
                    <a:pt x="81768" y="326417"/>
                  </a:lnTo>
                  <a:lnTo>
                    <a:pt x="81768" y="295128"/>
                  </a:lnTo>
                  <a:lnTo>
                    <a:pt x="100523" y="295128"/>
                  </a:lnTo>
                  <a:lnTo>
                    <a:pt x="100523" y="257489"/>
                  </a:lnTo>
                  <a:lnTo>
                    <a:pt x="48260" y="257489"/>
                  </a:lnTo>
                  <a:lnTo>
                    <a:pt x="18754" y="227827"/>
                  </a:lnTo>
                  <a:lnTo>
                    <a:pt x="18754" y="69045"/>
                  </a:lnTo>
                  <a:lnTo>
                    <a:pt x="0" y="69045"/>
                  </a:lnTo>
                  <a:lnTo>
                    <a:pt x="0" y="43870"/>
                  </a:lnTo>
                  <a:lnTo>
                    <a:pt x="81768" y="43870"/>
                  </a:lnTo>
                  <a:lnTo>
                    <a:pt x="81768" y="69045"/>
                  </a:lnTo>
                  <a:lnTo>
                    <a:pt x="62764" y="69045"/>
                  </a:lnTo>
                  <a:lnTo>
                    <a:pt x="62764" y="207138"/>
                  </a:lnTo>
                  <a:lnTo>
                    <a:pt x="100523" y="207138"/>
                  </a:lnTo>
                  <a:lnTo>
                    <a:pt x="100523" y="25175"/>
                  </a:lnTo>
                  <a:lnTo>
                    <a:pt x="81768" y="25175"/>
                  </a:lnTo>
                  <a:lnTo>
                    <a:pt x="81768" y="0"/>
                  </a:lnTo>
                  <a:lnTo>
                    <a:pt x="176289" y="0"/>
                  </a:lnTo>
                  <a:lnTo>
                    <a:pt x="176289" y="25175"/>
                  </a:lnTo>
                  <a:lnTo>
                    <a:pt x="157285" y="25175"/>
                  </a:lnTo>
                  <a:lnTo>
                    <a:pt x="157285" y="207138"/>
                  </a:lnTo>
                  <a:lnTo>
                    <a:pt x="195044" y="207138"/>
                  </a:lnTo>
                  <a:lnTo>
                    <a:pt x="195044" y="69045"/>
                  </a:lnTo>
                  <a:lnTo>
                    <a:pt x="176289" y="69045"/>
                  </a:lnTo>
                  <a:lnTo>
                    <a:pt x="176289" y="43870"/>
                  </a:lnTo>
                  <a:lnTo>
                    <a:pt x="258058" y="43870"/>
                  </a:lnTo>
                  <a:lnTo>
                    <a:pt x="258058" y="69045"/>
                  </a:lnTo>
                  <a:lnTo>
                    <a:pt x="239054" y="69045"/>
                  </a:lnTo>
                  <a:lnTo>
                    <a:pt x="239054" y="227827"/>
                  </a:lnTo>
                  <a:lnTo>
                    <a:pt x="209547" y="257489"/>
                  </a:lnTo>
                  <a:lnTo>
                    <a:pt x="157285" y="257489"/>
                  </a:lnTo>
                  <a:lnTo>
                    <a:pt x="157285" y="295128"/>
                  </a:lnTo>
                  <a:lnTo>
                    <a:pt x="176289" y="295128"/>
                  </a:lnTo>
                  <a:lnTo>
                    <a:pt x="176289" y="32641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12204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CENTER</a:t>
            </a:r>
            <a:r>
              <a:rPr kumimoji="0" sz="900" b="0" i="0" u="none" strike="noStrike" kern="1200" cap="none" spc="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</a:t>
            </a: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COMMUNITY</a:t>
            </a:r>
            <a:r>
              <a:rPr kumimoji="0" sz="900" b="0" i="0" u="none" strike="noStrike" kern="1200" cap="none" spc="4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LIVING</a:t>
            </a:r>
            <a:r>
              <a:rPr kumimoji="0" sz="9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CAREERS</a:t>
            </a: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5588" y="1748027"/>
            <a:ext cx="6513575" cy="4061459"/>
          </a:xfrm>
          <a:prstGeom prst="rect">
            <a:avLst/>
          </a:prstGeom>
        </p:spPr>
      </p:pic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20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ts val="209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5386" y="5951731"/>
            <a:ext cx="4826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sng" strike="noStrike" kern="1200" cap="none" spc="-5" normalizeH="0" baseline="0" noProof="0">
                <a:ln>
                  <a:noFill/>
                </a:ln>
                <a:solidFill>
                  <a:srgbClr val="006FC0"/>
                </a:solidFill>
                <a:effectLst/>
                <a:uLnTx/>
                <a:uFill>
                  <a:solidFill>
                    <a:srgbClr val="006FC0"/>
                  </a:solidFill>
                </a:uFill>
                <a:latin typeface="Arial"/>
                <a:ea typeface="+mn-ea"/>
                <a:cs typeface="Arial"/>
                <a:hlinkClick r:id="rId3"/>
              </a:rPr>
              <a:t>Nikita</a:t>
            </a:r>
            <a:r>
              <a:rPr kumimoji="0" sz="1800" b="0" i="0" u="sng" strike="noStrike" kern="1200" cap="none" spc="5" normalizeH="0" baseline="0" noProof="0">
                <a:ln>
                  <a:noFill/>
                </a:ln>
                <a:solidFill>
                  <a:srgbClr val="006FC0"/>
                </a:solidFill>
                <a:effectLst/>
                <a:uLnTx/>
                <a:uFill>
                  <a:solidFill>
                    <a:srgbClr val="006FC0"/>
                  </a:solidFill>
                </a:uFill>
                <a:latin typeface="Arial"/>
                <a:ea typeface="+mn-ea"/>
                <a:cs typeface="Arial"/>
                <a:hlinkClick r:id="rId3"/>
              </a:rPr>
              <a:t> </a:t>
            </a:r>
            <a:r>
              <a:rPr kumimoji="0" sz="1800" b="0" i="0" u="sng" strike="noStrike" kern="1200" cap="none" spc="-5" normalizeH="0" baseline="0" noProof="0">
                <a:ln>
                  <a:noFill/>
                </a:ln>
                <a:solidFill>
                  <a:srgbClr val="006FC0"/>
                </a:solidFill>
                <a:effectLst/>
                <a:uLnTx/>
                <a:uFill>
                  <a:solidFill>
                    <a:srgbClr val="006FC0"/>
                  </a:solidFill>
                </a:uFill>
                <a:latin typeface="Arial"/>
                <a:ea typeface="+mn-ea"/>
                <a:cs typeface="Arial"/>
                <a:hlinkClick r:id="rId3"/>
              </a:rPr>
              <a:t>Ford,</a:t>
            </a:r>
            <a:r>
              <a:rPr kumimoji="0" sz="1800" b="0" i="0" u="sng" strike="noStrike" kern="1200" cap="none" spc="-30" normalizeH="0" baseline="0" noProof="0">
                <a:ln>
                  <a:noFill/>
                </a:ln>
                <a:solidFill>
                  <a:srgbClr val="006FC0"/>
                </a:solidFill>
                <a:effectLst/>
                <a:uLnTx/>
                <a:uFill>
                  <a:solidFill>
                    <a:srgbClr val="006FC0"/>
                  </a:solidFill>
                </a:uFill>
                <a:latin typeface="Arial"/>
                <a:ea typeface="+mn-ea"/>
                <a:cs typeface="Arial"/>
                <a:hlinkClick r:id="rId3"/>
              </a:rPr>
              <a:t> </a:t>
            </a:r>
            <a:r>
              <a:rPr kumimoji="0" sz="1800" b="0" i="0" u="sng" strike="noStrike" kern="1200" cap="none" spc="-45" normalizeH="0" baseline="0" noProof="0">
                <a:ln>
                  <a:noFill/>
                </a:ln>
                <a:solidFill>
                  <a:srgbClr val="006FC0"/>
                </a:solidFill>
                <a:effectLst/>
                <a:uLnTx/>
                <a:uFill>
                  <a:solidFill>
                    <a:srgbClr val="006FC0"/>
                  </a:solidFill>
                </a:uFill>
                <a:latin typeface="Arial"/>
                <a:ea typeface="+mn-ea"/>
                <a:cs typeface="Arial"/>
                <a:hlinkClick r:id="rId3"/>
              </a:rPr>
              <a:t>Teacher,</a:t>
            </a:r>
            <a:r>
              <a:rPr kumimoji="0" sz="1800" b="0" i="0" u="sng" strike="noStrike" kern="1200" cap="none" spc="-40" normalizeH="0" baseline="0" noProof="0">
                <a:ln>
                  <a:noFill/>
                </a:ln>
                <a:solidFill>
                  <a:srgbClr val="006FC0"/>
                </a:solidFill>
                <a:effectLst/>
                <a:uLnTx/>
                <a:uFill>
                  <a:solidFill>
                    <a:srgbClr val="006FC0"/>
                  </a:solidFill>
                </a:uFill>
                <a:latin typeface="Arial"/>
                <a:ea typeface="+mn-ea"/>
                <a:cs typeface="Arial"/>
                <a:hlinkClick r:id="rId3"/>
              </a:rPr>
              <a:t> </a:t>
            </a:r>
            <a:r>
              <a:rPr kumimoji="0" sz="1800" b="0" i="0" u="sng" strike="noStrike" kern="1200" cap="none" spc="-15" normalizeH="0" baseline="0" noProof="0">
                <a:ln>
                  <a:noFill/>
                </a:ln>
                <a:solidFill>
                  <a:srgbClr val="006FC0"/>
                </a:solidFill>
                <a:effectLst/>
                <a:uLnTx/>
                <a:uFill>
                  <a:solidFill>
                    <a:srgbClr val="006FC0"/>
                  </a:solidFill>
                </a:uFill>
                <a:latin typeface="Arial"/>
                <a:ea typeface="+mn-ea"/>
                <a:cs typeface="Arial"/>
                <a:hlinkClick r:id="rId3"/>
              </a:rPr>
              <a:t>Transition</a:t>
            </a:r>
            <a:r>
              <a:rPr kumimoji="0" sz="1800" b="0" i="0" u="sng" strike="noStrike" kern="1200" cap="none" spc="10" normalizeH="0" baseline="0" noProof="0">
                <a:ln>
                  <a:noFill/>
                </a:ln>
                <a:solidFill>
                  <a:srgbClr val="006FC0"/>
                </a:solidFill>
                <a:effectLst/>
                <a:uLnTx/>
                <a:uFill>
                  <a:solidFill>
                    <a:srgbClr val="006FC0"/>
                  </a:solidFill>
                </a:uFill>
                <a:latin typeface="Arial"/>
                <a:ea typeface="+mn-ea"/>
                <a:cs typeface="Arial"/>
                <a:hlinkClick r:id="rId3"/>
              </a:rPr>
              <a:t> </a:t>
            </a:r>
            <a:r>
              <a:rPr kumimoji="0" sz="1800" b="0" i="0" u="sng" strike="noStrike" kern="1200" cap="none" spc="-5" normalizeH="0" baseline="0" noProof="0">
                <a:ln>
                  <a:noFill/>
                </a:ln>
                <a:solidFill>
                  <a:srgbClr val="006FC0"/>
                </a:solidFill>
                <a:effectLst/>
                <a:uLnTx/>
                <a:uFill>
                  <a:solidFill>
                    <a:srgbClr val="006FC0"/>
                  </a:solidFill>
                </a:uFill>
                <a:latin typeface="Arial"/>
                <a:ea typeface="+mn-ea"/>
                <a:cs typeface="Arial"/>
                <a:hlinkClick r:id="rId3"/>
              </a:rPr>
              <a:t>Portfolios</a:t>
            </a:r>
            <a:r>
              <a:rPr kumimoji="0" sz="1800" b="0" i="0" u="sng" strike="noStrike" kern="1200" cap="none" spc="0" normalizeH="0" baseline="0" noProof="0">
                <a:ln>
                  <a:noFill/>
                </a:ln>
                <a:solidFill>
                  <a:srgbClr val="006FC0"/>
                </a:solidFill>
                <a:effectLst/>
                <a:uLnTx/>
                <a:uFill>
                  <a:solidFill>
                    <a:srgbClr val="006FC0"/>
                  </a:solidFill>
                </a:uFill>
                <a:latin typeface="Arial"/>
                <a:ea typeface="+mn-ea"/>
                <a:cs typeface="Arial"/>
                <a:hlinkClick r:id="rId3"/>
              </a:rPr>
              <a:t> </a:t>
            </a:r>
            <a:r>
              <a:rPr kumimoji="0" sz="1800" b="0" i="0" u="sng" strike="noStrike" kern="1200" cap="none" spc="-15" normalizeH="0" baseline="0" noProof="0">
                <a:ln>
                  <a:noFill/>
                </a:ln>
                <a:solidFill>
                  <a:srgbClr val="006FC0"/>
                </a:solidFill>
                <a:effectLst/>
                <a:uLnTx/>
                <a:uFill>
                  <a:solidFill>
                    <a:srgbClr val="006FC0"/>
                  </a:solidFill>
                </a:uFill>
                <a:latin typeface="Arial"/>
                <a:ea typeface="+mn-ea"/>
                <a:cs typeface="Arial"/>
                <a:hlinkClick r:id="rId3"/>
              </a:rPr>
              <a:t>Video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39427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0">
                <a:solidFill>
                  <a:srgbClr val="990000"/>
                </a:solidFill>
              </a:rPr>
              <a:t>Teacher</a:t>
            </a:r>
            <a:r>
              <a:rPr sz="3200" spc="-90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Perspective</a:t>
            </a:r>
            <a:endParaRPr sz="3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7FEDB6A6-DA8C-4232-996B-B65029996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11846" y="6235874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36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E58A5-1379-4487-804A-9B3114E21C68}"/>
              </a:ext>
            </a:extLst>
          </p:cNvPr>
          <p:cNvSpPr txBox="1"/>
          <p:nvPr/>
        </p:nvSpPr>
        <p:spPr>
          <a:xfrm>
            <a:off x="611753" y="2413337"/>
            <a:ext cx="7753966" cy="15206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800">
                <a:latin typeface="Arial"/>
                <a:ea typeface="+mn-lt"/>
                <a:cs typeface="+mn-lt"/>
              </a:rPr>
              <a:t>Refer to the </a:t>
            </a:r>
            <a:r>
              <a:rPr lang="en-US" sz="2800">
                <a:latin typeface="Arial"/>
                <a:ea typeface="+mn-lt"/>
                <a:cs typeface="+mn-lt"/>
                <a:hlinkClick r:id="rId3"/>
              </a:rPr>
              <a:t>padlet</a:t>
            </a:r>
            <a:r>
              <a:rPr lang="en-US" sz="2800">
                <a:latin typeface="Arial"/>
                <a:ea typeface="+mn-lt"/>
                <a:cs typeface="+mn-lt"/>
              </a:rPr>
              <a:t> for more resources.</a:t>
            </a:r>
          </a:p>
          <a:p>
            <a:endParaRPr lang="en-US" sz="2800">
              <a:latin typeface="Arial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sz="2800">
                <a:latin typeface="Arial"/>
                <a:ea typeface="+mn-lt"/>
                <a:cs typeface="+mn-lt"/>
              </a:rPr>
              <a:t>Complete an </a:t>
            </a:r>
            <a:r>
              <a:rPr lang="en-US" sz="2800">
                <a:latin typeface="Arial"/>
                <a:ea typeface="+mn-lt"/>
                <a:cs typeface="+mn-lt"/>
                <a:hlinkClick r:id="rId4"/>
              </a:rPr>
              <a:t>evaluation</a:t>
            </a:r>
            <a:r>
              <a:rPr lang="en-US" sz="2800">
                <a:latin typeface="Arial"/>
                <a:ea typeface="+mn-lt"/>
                <a:cs typeface="+mn-lt"/>
              </a:rPr>
              <a:t> after each session.</a:t>
            </a:r>
            <a:endParaRPr lang="en-US"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620834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Please Remember To</a:t>
            </a:r>
          </a:p>
        </p:txBody>
      </p:sp>
    </p:spTree>
    <p:extLst>
      <p:ext uri="{BB962C8B-B14F-4D97-AF65-F5344CB8AC3E}">
        <p14:creationId xmlns:p14="http://schemas.microsoft.com/office/powerpoint/2010/main" val="1842555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6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6723" y="5402316"/>
            <a:ext cx="4134829" cy="1222098"/>
            <a:chOff x="470916" y="5375148"/>
            <a:chExt cx="4698491" cy="1483232"/>
          </a:xfrm>
        </p:grpSpPr>
        <p:sp>
          <p:nvSpPr>
            <p:cNvPr id="5" name="object 5"/>
            <p:cNvSpPr/>
            <p:nvPr/>
          </p:nvSpPr>
          <p:spPr>
            <a:xfrm>
              <a:off x="629412" y="6467855"/>
              <a:ext cx="533400" cy="390525"/>
            </a:xfrm>
            <a:custGeom>
              <a:avLst/>
              <a:gdLst/>
              <a:ahLst/>
              <a:cxnLst/>
              <a:rect l="l" t="t" r="r" b="b"/>
              <a:pathLst>
                <a:path w="533400" h="390525">
                  <a:moveTo>
                    <a:pt x="533387" y="0"/>
                  </a:moveTo>
                  <a:lnTo>
                    <a:pt x="0" y="0"/>
                  </a:lnTo>
                  <a:lnTo>
                    <a:pt x="0" y="390144"/>
                  </a:lnTo>
                  <a:lnTo>
                    <a:pt x="533387" y="390144"/>
                  </a:lnTo>
                  <a:lnTo>
                    <a:pt x="533387" y="0"/>
                  </a:lnTo>
                  <a:close/>
                </a:path>
              </a:pathLst>
            </a:custGeom>
            <a:solidFill>
              <a:srgbClr val="99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0916" y="5375148"/>
              <a:ext cx="4698491" cy="1429500"/>
            </a:xfrm>
            <a:prstGeom prst="rect">
              <a:avLst/>
            </a:prstGeom>
          </p:spPr>
        </p:pic>
      </p:grp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456452" y="6372426"/>
            <a:ext cx="250825" cy="2520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>
              <a:lnSpc>
                <a:spcPts val="1864"/>
              </a:lnSpc>
            </a:pPr>
            <a:r>
              <a:rPr lang="en-US" sz="1600" b="1" spc="-10">
                <a:solidFill>
                  <a:srgbClr val="FFFFFF"/>
                </a:solidFill>
                <a:latin typeface="Arial"/>
                <a:cs typeface="Arial"/>
              </a:rPr>
              <a:t>37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07381" y="2144095"/>
            <a:ext cx="6914515" cy="253659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3600" b="1" spc="-70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INSTRC</a:t>
            </a:r>
            <a:r>
              <a:rPr sz="3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Portfolio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70" dirty="0">
                <a:solidFill>
                  <a:srgbClr val="FFFFFF"/>
                </a:solidFill>
                <a:latin typeface="Arial"/>
                <a:cs typeface="Arial"/>
              </a:rPr>
              <a:t>Team</a:t>
            </a:r>
            <a:endParaRPr sz="3600" dirty="0">
              <a:latin typeface="Arial"/>
              <a:cs typeface="Arial"/>
            </a:endParaRPr>
          </a:p>
          <a:p>
            <a:pPr marL="12700" marR="5080" algn="ctr">
              <a:spcBef>
                <a:spcPts val="1830"/>
              </a:spcBef>
            </a:pPr>
            <a:r>
              <a:rPr lang="en-US" sz="2800" b="1" spc="-5" dirty="0">
                <a:solidFill>
                  <a:schemeClr val="bg1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instrc@indiana.edu</a:t>
            </a:r>
            <a:endParaRPr lang="en-US" sz="2800" b="1" spc="-5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830"/>
              </a:spcBef>
            </a:pPr>
            <a:endParaRPr lang="en-US" sz="2200" b="1" spc="-5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©️ 2022 Center on Community Living and Careers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53325" y="871538"/>
            <a:ext cx="3019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/>
              <a:t>Thank</a:t>
            </a:r>
            <a:r>
              <a:rPr spc="-140"/>
              <a:t> </a:t>
            </a:r>
            <a:r>
              <a:rPr spc="-85"/>
              <a:t>You!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660A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t>4</a:t>
            </a:fld>
            <a:endParaRPr spc="-5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5434" y="3064611"/>
            <a:ext cx="22936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/>
              <a:t>Artifacts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67728" y="5202935"/>
            <a:ext cx="1373123" cy="1373123"/>
          </a:xfrm>
          <a:prstGeom prst="rect">
            <a:avLst/>
          </a:prstGeom>
        </p:spPr>
      </p:pic>
      <p:sp>
        <p:nvSpPr>
          <p:cNvPr id="8" name="object 5">
            <a:extLst>
              <a:ext uri="{FF2B5EF4-FFF2-40B4-BE49-F238E27FC236}">
                <a16:creationId xmlns:a16="http://schemas.microsoft.com/office/drawing/2014/main" id="{C37D2D99-3859-4BB2-8D60-614B37B08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36694" y="6422233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5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233" y="1772215"/>
            <a:ext cx="7706995" cy="3942079"/>
          </a:xfrm>
          <a:prstGeom prst="rect">
            <a:avLst/>
          </a:prstGeom>
        </p:spPr>
        <p:txBody>
          <a:bodyPr vert="horz" wrap="square" lIns="0" tIns="2406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895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Product</a:t>
            </a:r>
            <a:r>
              <a:rPr sz="2600" spc="-4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=</a:t>
            </a:r>
            <a:r>
              <a:rPr sz="2600" spc="-15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Artifact</a:t>
            </a:r>
            <a:endParaRPr sz="2600">
              <a:latin typeface="Arial"/>
              <a:cs typeface="Arial"/>
            </a:endParaRPr>
          </a:p>
          <a:p>
            <a:pPr marL="469900" marR="22225" indent="-4572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600" spc="5">
                <a:solidFill>
                  <a:srgbClr val="404041"/>
                </a:solidFill>
                <a:latin typeface="Arial"/>
                <a:cs typeface="Arial"/>
              </a:rPr>
              <a:t>The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 term</a:t>
            </a:r>
            <a:r>
              <a:rPr sz="26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artifact</a:t>
            </a:r>
            <a:r>
              <a:rPr sz="26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comes</a:t>
            </a:r>
            <a:r>
              <a:rPr sz="26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from Latin</a:t>
            </a:r>
            <a:r>
              <a:rPr sz="2600" spc="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and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translates </a:t>
            </a:r>
            <a:r>
              <a:rPr sz="2600" spc="-70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to</a:t>
            </a:r>
            <a:r>
              <a:rPr sz="26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“using</a:t>
            </a:r>
            <a:r>
              <a:rPr sz="2600" spc="-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something</a:t>
            </a:r>
            <a:r>
              <a:rPr sz="2600" spc="-3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made.”</a:t>
            </a:r>
            <a:endParaRPr sz="2600">
              <a:latin typeface="Arial"/>
              <a:cs typeface="Arial"/>
            </a:endParaRPr>
          </a:p>
          <a:p>
            <a:pPr marL="469265" marR="295910" indent="-4572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Portfolios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are developed using a wide variety of </a:t>
            </a:r>
            <a:r>
              <a:rPr sz="2600" spc="-7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products/artifacts.</a:t>
            </a:r>
            <a:endParaRPr sz="26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805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Some</a:t>
            </a:r>
            <a:r>
              <a:rPr sz="2600" spc="-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may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be</a:t>
            </a:r>
            <a:r>
              <a:rPr sz="26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formal,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 and</a:t>
            </a:r>
            <a:r>
              <a:rPr sz="26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some</a:t>
            </a:r>
            <a:r>
              <a:rPr sz="2600" spc="-2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may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be</a:t>
            </a:r>
            <a:r>
              <a:rPr sz="26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informal.</a:t>
            </a:r>
            <a:endParaRPr sz="26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795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License</a:t>
            </a:r>
            <a:r>
              <a:rPr sz="2600" spc="-3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for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creativity</a:t>
            </a:r>
            <a:r>
              <a:rPr sz="2600" spc="-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given!!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87200"/>
            <a:ext cx="733742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spc="5">
                <a:solidFill>
                  <a:srgbClr val="990000"/>
                </a:solidFill>
              </a:rPr>
              <a:t>Artifact Defined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630F0E53-D706-49F6-B359-3E097F6E6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12455" y="6509200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6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233" y="1772215"/>
            <a:ext cx="8324130" cy="3105337"/>
          </a:xfrm>
          <a:prstGeom prst="rect">
            <a:avLst/>
          </a:prstGeom>
        </p:spPr>
        <p:txBody>
          <a:bodyPr vert="horz" wrap="square" lIns="0" tIns="240665" rIns="0" bIns="0" rtlCol="0" anchor="t">
            <a:spAutoFit/>
          </a:bodyPr>
          <a:lstStyle/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600" spc="5">
                <a:solidFill>
                  <a:srgbClr val="404041"/>
                </a:solidFill>
                <a:latin typeface="Arial"/>
                <a:cs typeface="Arial"/>
              </a:rPr>
              <a:t>Four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components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will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be the same across</a:t>
            </a:r>
            <a:r>
              <a:rPr lang="en-US" sz="2600">
                <a:solidFill>
                  <a:srgbClr val="404041"/>
                </a:solidFill>
                <a:latin typeface="Arial"/>
                <a:cs typeface="Arial"/>
              </a:rPr>
              <a:t> </a:t>
            </a:r>
            <a:r>
              <a:rPr sz="2600" spc="-7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students,</a:t>
            </a:r>
            <a:r>
              <a:rPr sz="26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 spc="5">
                <a:solidFill>
                  <a:srgbClr val="404041"/>
                </a:solidFill>
                <a:latin typeface="Arial"/>
                <a:cs typeface="Arial"/>
              </a:rPr>
              <a:t>BUT…</a:t>
            </a:r>
            <a:endParaRPr sz="2600">
              <a:latin typeface="Arial"/>
              <a:cs typeface="Arial"/>
            </a:endParaRPr>
          </a:p>
          <a:p>
            <a:pPr marL="469265" marR="508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600" spc="5">
                <a:solidFill>
                  <a:srgbClr val="404041"/>
                </a:solidFill>
                <a:latin typeface="Arial"/>
                <a:cs typeface="Arial"/>
              </a:rPr>
              <a:t>The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products used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to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gather an</a:t>
            </a:r>
            <a:r>
              <a:rPr lang="en-US" sz="2600">
                <a:solidFill>
                  <a:srgbClr val="404041"/>
                </a:solidFill>
                <a:latin typeface="Arial"/>
                <a:cs typeface="Arial"/>
              </a:rPr>
              <a:t>d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demonstrate</a:t>
            </a:r>
            <a:r>
              <a:rPr sz="26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information will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be</a:t>
            </a:r>
            <a:r>
              <a:rPr sz="26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 spc="-10">
                <a:solidFill>
                  <a:srgbClr val="404041"/>
                </a:solidFill>
                <a:latin typeface="Arial"/>
                <a:cs typeface="Arial"/>
              </a:rPr>
              <a:t>different</a:t>
            </a:r>
            <a:r>
              <a:rPr sz="26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or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student-centered</a:t>
            </a:r>
            <a:r>
              <a:rPr sz="26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 spc="-5">
                <a:solidFill>
                  <a:srgbClr val="404041"/>
                </a:solidFill>
                <a:latin typeface="Arial"/>
                <a:cs typeface="Arial"/>
              </a:rPr>
              <a:t>for</a:t>
            </a:r>
            <a:r>
              <a:rPr lang="en-US" sz="2600" spc="-5">
                <a:solidFill>
                  <a:srgbClr val="404041"/>
                </a:solidFill>
                <a:latin typeface="Arial"/>
                <a:cs typeface="Arial"/>
              </a:rPr>
              <a:t> </a:t>
            </a:r>
            <a:r>
              <a:rPr sz="2600" spc="-7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each</a:t>
            </a:r>
            <a:r>
              <a:rPr sz="26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600">
                <a:solidFill>
                  <a:srgbClr val="404041"/>
                </a:solidFill>
                <a:latin typeface="Arial"/>
                <a:cs typeface="Arial"/>
              </a:rPr>
              <a:t>person.</a:t>
            </a:r>
            <a:endParaRPr lang="en-US" sz="2600">
              <a:solidFill>
                <a:srgbClr val="404041"/>
              </a:solidFill>
              <a:latin typeface="Arial"/>
              <a:cs typeface="Arial"/>
            </a:endParaRPr>
          </a:p>
          <a:p>
            <a:pPr marL="469265" marR="5080" indent="-4572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lang="en-US" sz="2600">
                <a:solidFill>
                  <a:srgbClr val="404041"/>
                </a:solidFill>
                <a:latin typeface="Arial"/>
                <a:cs typeface="Arial"/>
              </a:rPr>
              <a:t>BIG CLUE – you already have them!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3336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>
                <a:solidFill>
                  <a:srgbClr val="990000"/>
                </a:solidFill>
              </a:rPr>
              <a:t>Makes</a:t>
            </a:r>
            <a:r>
              <a:rPr sz="3200" spc="-25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Sense…How</a:t>
            </a:r>
            <a:r>
              <a:rPr sz="3200" spc="-30">
                <a:solidFill>
                  <a:srgbClr val="990000"/>
                </a:solidFill>
              </a:rPr>
              <a:t> </a:t>
            </a:r>
            <a:r>
              <a:rPr sz="3200">
                <a:solidFill>
                  <a:srgbClr val="990000"/>
                </a:solidFill>
              </a:rPr>
              <a:t>Do</a:t>
            </a:r>
            <a:r>
              <a:rPr sz="3200" spc="-20">
                <a:solidFill>
                  <a:srgbClr val="990000"/>
                </a:solidFill>
              </a:rPr>
              <a:t> </a:t>
            </a:r>
            <a:r>
              <a:rPr sz="3200">
                <a:solidFill>
                  <a:srgbClr val="990000"/>
                </a:solidFill>
              </a:rPr>
              <a:t>I</a:t>
            </a:r>
            <a:r>
              <a:rPr sz="3200" spc="-10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Get</a:t>
            </a:r>
            <a:r>
              <a:rPr sz="3200" spc="-20">
                <a:solidFill>
                  <a:srgbClr val="990000"/>
                </a:solidFill>
              </a:rPr>
              <a:t> </a:t>
            </a:r>
            <a:r>
              <a:rPr sz="3200">
                <a:solidFill>
                  <a:srgbClr val="990000"/>
                </a:solidFill>
              </a:rPr>
              <a:t>the</a:t>
            </a:r>
            <a:r>
              <a:rPr sz="3200" spc="-25">
                <a:solidFill>
                  <a:srgbClr val="990000"/>
                </a:solidFill>
              </a:rPr>
              <a:t> </a:t>
            </a:r>
            <a:r>
              <a:rPr sz="3200" spc="-5">
                <a:solidFill>
                  <a:srgbClr val="990000"/>
                </a:solidFill>
              </a:rPr>
              <a:t>Info?</a:t>
            </a:r>
            <a:endParaRPr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80BC15C1-C1CA-4B58-8367-D3E73586E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137911" y="6422233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7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854" y="2001597"/>
            <a:ext cx="8223915" cy="3937616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800" b="1" spc="-5">
                <a:solidFill>
                  <a:srgbClr val="404041"/>
                </a:solidFill>
                <a:latin typeface="Arial"/>
                <a:cs typeface="Arial"/>
              </a:rPr>
              <a:t>Examples</a:t>
            </a:r>
            <a:r>
              <a:rPr sz="2800" b="1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 b="1" spc="-5">
                <a:solidFill>
                  <a:srgbClr val="404041"/>
                </a:solidFill>
                <a:latin typeface="Arial"/>
                <a:cs typeface="Arial"/>
              </a:rPr>
              <a:t>of</a:t>
            </a:r>
            <a:r>
              <a:rPr sz="2800" b="1" spc="-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 b="1" spc="-5">
                <a:solidFill>
                  <a:srgbClr val="404041"/>
                </a:solidFill>
                <a:latin typeface="Arial"/>
                <a:cs typeface="Arial"/>
              </a:rPr>
              <a:t>authentic</a:t>
            </a:r>
            <a:r>
              <a:rPr sz="2800" b="1" spc="-2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 b="1">
                <a:solidFill>
                  <a:srgbClr val="404041"/>
                </a:solidFill>
                <a:latin typeface="Arial"/>
                <a:cs typeface="Arial"/>
              </a:rPr>
              <a:t>assessment</a:t>
            </a:r>
            <a:r>
              <a:rPr sz="2800" b="1" spc="-3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 b="1" spc="-5">
                <a:solidFill>
                  <a:srgbClr val="404041"/>
                </a:solidFill>
                <a:latin typeface="Arial"/>
                <a:cs typeface="Arial"/>
              </a:rPr>
              <a:t>might</a:t>
            </a:r>
            <a:r>
              <a:rPr sz="2800" b="1" spc="-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800" b="1" spc="-5">
                <a:solidFill>
                  <a:srgbClr val="404041"/>
                </a:solidFill>
                <a:latin typeface="Arial"/>
                <a:cs typeface="Arial"/>
              </a:rPr>
              <a:t>include:</a:t>
            </a:r>
            <a:endParaRPr sz="2800">
              <a:latin typeface="Arial"/>
              <a:cs typeface="Arial"/>
            </a:endParaRPr>
          </a:p>
          <a:p>
            <a:pPr marL="812800" indent="-342900">
              <a:spcBef>
                <a:spcPts val="1805"/>
              </a:spcBef>
              <a:buAutoNum type="arabicPeriod"/>
              <a:tabLst>
                <a:tab pos="812165" algn="l"/>
                <a:tab pos="812800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Performance</a:t>
            </a:r>
            <a:r>
              <a:rPr sz="22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of</a:t>
            </a:r>
            <a:r>
              <a:rPr sz="22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skills or</a:t>
            </a:r>
            <a:r>
              <a:rPr sz="220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demonstrating</a:t>
            </a:r>
            <a:r>
              <a:rPr sz="2200" spc="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use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of</a:t>
            </a:r>
            <a:r>
              <a:rPr lang="en-US" sz="2200" spc="5">
                <a:solidFill>
                  <a:srgbClr val="404041"/>
                </a:solidFill>
                <a:latin typeface="Arial"/>
                <a:cs typeface="Arial"/>
              </a:rPr>
              <a:t> 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knowledge</a:t>
            </a:r>
            <a:endParaRPr lang="en-US" sz="2200" spc="-10">
              <a:solidFill>
                <a:srgbClr val="40404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/>
            </a:pPr>
            <a:endParaRPr sz="2200">
              <a:latin typeface="Arial"/>
              <a:cs typeface="Arial"/>
            </a:endParaRPr>
          </a:p>
          <a:p>
            <a:pPr marL="8128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812165" algn="l"/>
                <a:tab pos="812800" algn="l"/>
              </a:tabLst>
            </a:pP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Simulations</a:t>
            </a:r>
            <a:r>
              <a:rPr sz="2200" spc="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and</a:t>
            </a:r>
            <a:r>
              <a:rPr sz="2200" spc="-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role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plays</a:t>
            </a:r>
            <a:endParaRPr lang="en-US" sz="2200" spc="-10">
              <a:solidFill>
                <a:srgbClr val="404041"/>
              </a:solidFill>
              <a:latin typeface="Arial"/>
              <a:cs typeface="Arial"/>
            </a:endParaRPr>
          </a:p>
          <a:p>
            <a:pPr marL="812800" marR="751205" indent="-342900">
              <a:spcBef>
                <a:spcPts val="1800"/>
              </a:spcBef>
              <a:buAutoNum type="arabicPeriod"/>
              <a:tabLst>
                <a:tab pos="812165" algn="l"/>
                <a:tab pos="812800" algn="l"/>
              </a:tabLst>
            </a:pP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Strategic</a:t>
            </a:r>
            <a:r>
              <a:rPr sz="220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selection</a:t>
            </a:r>
            <a:r>
              <a:rPr sz="2200" spc="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of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documents</a:t>
            </a:r>
            <a:r>
              <a:rPr sz="2200" spc="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through</a:t>
            </a:r>
            <a:r>
              <a:rPr sz="22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404041"/>
                </a:solidFill>
                <a:latin typeface="Arial"/>
                <a:cs typeface="Arial"/>
              </a:rPr>
              <a:t>a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 variety</a:t>
            </a:r>
            <a:r>
              <a:rPr sz="2200" spc="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of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 available</a:t>
            </a:r>
            <a:r>
              <a:rPr lang="en-US" sz="2200" spc="-10">
                <a:solidFill>
                  <a:srgbClr val="404041"/>
                </a:solidFill>
                <a:latin typeface="Arial"/>
                <a:cs typeface="Arial"/>
              </a:rPr>
              <a:t> </a:t>
            </a:r>
            <a:r>
              <a:rPr sz="2200" spc="-484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assessments</a:t>
            </a:r>
            <a:r>
              <a:rPr sz="22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already</a:t>
            </a:r>
            <a:r>
              <a:rPr sz="2200" spc="1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out</a:t>
            </a:r>
            <a:r>
              <a:rPr sz="22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there</a:t>
            </a:r>
            <a:endParaRPr lang="en-US" sz="2200" spc="-5">
              <a:solidFill>
                <a:srgbClr val="404041"/>
              </a:solidFill>
              <a:latin typeface="Arial"/>
              <a:cs typeface="Arial"/>
            </a:endParaRPr>
          </a:p>
          <a:p>
            <a:pPr marL="812800" marR="558800" indent="-342900">
              <a:spcBef>
                <a:spcPts val="1800"/>
              </a:spcBef>
              <a:buAutoNum type="arabicPeriod"/>
              <a:tabLst>
                <a:tab pos="812165" algn="l"/>
                <a:tab pos="812800" algn="l"/>
              </a:tabLst>
            </a:pP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Capturing</a:t>
            </a:r>
            <a:r>
              <a:rPr sz="2200" spc="3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information</a:t>
            </a:r>
            <a:r>
              <a:rPr sz="2200" spc="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in</a:t>
            </a:r>
            <a:r>
              <a:rPr sz="22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404041"/>
                </a:solidFill>
                <a:latin typeface="Arial"/>
                <a:cs typeface="Arial"/>
              </a:rPr>
              <a:t>a</a:t>
            </a:r>
            <a:r>
              <a:rPr sz="2200" spc="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person-centered</a:t>
            </a:r>
            <a:r>
              <a:rPr sz="2200" spc="4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20">
                <a:solidFill>
                  <a:srgbClr val="404041"/>
                </a:solidFill>
                <a:latin typeface="Arial"/>
                <a:cs typeface="Arial"/>
              </a:rPr>
              <a:t>way</a:t>
            </a:r>
            <a:r>
              <a:rPr sz="2200" spc="4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through</a:t>
            </a:r>
            <a:r>
              <a:rPr sz="2200" spc="25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created</a:t>
            </a:r>
            <a:r>
              <a:rPr lang="en-US" sz="2200" spc="-10">
                <a:solidFill>
                  <a:srgbClr val="404041"/>
                </a:solidFill>
                <a:latin typeface="Arial"/>
                <a:cs typeface="Arial"/>
              </a:rPr>
              <a:t> </a:t>
            </a:r>
            <a:r>
              <a:rPr sz="2200" spc="-484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video,</a:t>
            </a:r>
            <a:r>
              <a:rPr sz="2200" spc="1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lists, </a:t>
            </a:r>
            <a:r>
              <a:rPr sz="2200" spc="-10">
                <a:solidFill>
                  <a:srgbClr val="404041"/>
                </a:solidFill>
                <a:latin typeface="Arial"/>
                <a:cs typeface="Arial"/>
              </a:rPr>
              <a:t>photos,</a:t>
            </a:r>
            <a:r>
              <a:rPr sz="2200" spc="2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404041"/>
                </a:solidFill>
                <a:latin typeface="Arial"/>
                <a:cs typeface="Arial"/>
              </a:rPr>
              <a:t>etc...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87200"/>
            <a:ext cx="8225133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spc="5">
                <a:solidFill>
                  <a:srgbClr val="990000"/>
                </a:solidFill>
              </a:rPr>
              <a:t>Makes</a:t>
            </a:r>
            <a:r>
              <a:rPr sz="3200" spc="-50">
                <a:solidFill>
                  <a:srgbClr val="990000"/>
                </a:solidFill>
              </a:rPr>
              <a:t> </a:t>
            </a:r>
            <a:r>
              <a:rPr sz="3200">
                <a:solidFill>
                  <a:srgbClr val="990000"/>
                </a:solidFill>
              </a:rPr>
              <a:t>Sense…How</a:t>
            </a:r>
            <a:r>
              <a:rPr sz="3200" spc="-50">
                <a:solidFill>
                  <a:srgbClr val="990000"/>
                </a:solidFill>
              </a:rPr>
              <a:t> </a:t>
            </a:r>
            <a:r>
              <a:rPr sz="3200">
                <a:solidFill>
                  <a:srgbClr val="990000"/>
                </a:solidFill>
              </a:rPr>
              <a:t>Do</a:t>
            </a:r>
            <a:r>
              <a:rPr sz="3200" spc="-5">
                <a:solidFill>
                  <a:srgbClr val="990000"/>
                </a:solidFill>
              </a:rPr>
              <a:t> </a:t>
            </a:r>
            <a:r>
              <a:rPr sz="3200">
                <a:solidFill>
                  <a:srgbClr val="990000"/>
                </a:solidFill>
              </a:rPr>
              <a:t>I</a:t>
            </a:r>
            <a:r>
              <a:rPr sz="3200" spc="-25">
                <a:solidFill>
                  <a:srgbClr val="990000"/>
                </a:solidFill>
              </a:rPr>
              <a:t> </a:t>
            </a:r>
            <a:r>
              <a:rPr sz="3200">
                <a:solidFill>
                  <a:srgbClr val="990000"/>
                </a:solidFill>
              </a:rPr>
              <a:t>Get</a:t>
            </a:r>
            <a:r>
              <a:rPr sz="3200" spc="-25">
                <a:solidFill>
                  <a:srgbClr val="990000"/>
                </a:solidFill>
              </a:rPr>
              <a:t> </a:t>
            </a:r>
            <a:r>
              <a:rPr sz="3200">
                <a:solidFill>
                  <a:srgbClr val="990000"/>
                </a:solidFill>
              </a:rPr>
              <a:t>the</a:t>
            </a:r>
            <a:r>
              <a:rPr sz="3200" spc="-25">
                <a:solidFill>
                  <a:srgbClr val="990000"/>
                </a:solidFill>
              </a:rPr>
              <a:t> </a:t>
            </a:r>
            <a:r>
              <a:rPr sz="3200">
                <a:solidFill>
                  <a:srgbClr val="990000"/>
                </a:solidFill>
              </a:rPr>
              <a:t>Info?,</a:t>
            </a:r>
            <a:r>
              <a:rPr sz="3200" spc="-45">
                <a:solidFill>
                  <a:srgbClr val="990000"/>
                </a:solidFill>
              </a:rPr>
              <a:t> </a:t>
            </a:r>
            <a:r>
              <a:rPr sz="1600" i="1" spc="-5">
                <a:solidFill>
                  <a:srgbClr val="990000"/>
                </a:solidFill>
                <a:latin typeface="Arial"/>
                <a:cs typeface="Arial"/>
              </a:rPr>
              <a:t>cont.</a:t>
            </a:r>
            <a:r>
              <a:rPr lang="en-US" sz="1600" i="1" spc="35">
                <a:solidFill>
                  <a:srgbClr val="990000"/>
                </a:solidFill>
              </a:rPr>
              <a:t> </a:t>
            </a:r>
            <a:endParaRPr lang="en-US" sz="1600" i="1" spc="35">
              <a:solidFill>
                <a:srgbClr val="99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2783EDD8-BFC8-4A7A-9785-95D1F9B1C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24879" y="6422233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8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523" y="1772215"/>
            <a:ext cx="8140996" cy="5659883"/>
          </a:xfrm>
          <a:prstGeom prst="rect">
            <a:avLst/>
          </a:prstGeom>
        </p:spPr>
        <p:txBody>
          <a:bodyPr vert="horz" wrap="square" lIns="0" tIns="240665" rIns="0" bIns="0" rtlCol="0" anchor="t">
            <a:spAutoFit/>
          </a:bodyPr>
          <a:lstStyle/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solidFill>
                  <a:srgbClr val="404041"/>
                </a:solidFill>
                <a:latin typeface="Arial"/>
                <a:cs typeface="Arial"/>
              </a:rPr>
              <a:t>See what colleagues are using in the IIEP system.</a:t>
            </a: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solidFill>
                  <a:srgbClr val="404041"/>
                </a:solidFill>
                <a:latin typeface="Arial"/>
                <a:ea typeface="+mn-lt"/>
                <a:cs typeface="Arial"/>
              </a:rPr>
              <a:t>Parent/Colleague feedback captured in descriptive document</a:t>
            </a: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latin typeface="Arial"/>
                <a:ea typeface="+mn-lt"/>
                <a:cs typeface="+mn-lt"/>
                <a:hlinkClick r:id="rId3"/>
              </a:rPr>
              <a:t>Transition Assessment Matrix from INSTRC</a:t>
            </a:r>
            <a:endParaRPr lang="en-US" sz="2600" spc="5">
              <a:latin typeface="Arial"/>
              <a:ea typeface="+mn-lt"/>
              <a:cs typeface="+mn-lt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latin typeface="Arial"/>
                <a:ea typeface="+mn-lt"/>
                <a:cs typeface="+mn-lt"/>
                <a:hlinkClick r:id="rId4"/>
              </a:rPr>
              <a:t>OCALI: Employability Life Skills Assessment</a:t>
            </a:r>
            <a:endParaRPr lang="en-US" sz="2600" spc="5">
              <a:solidFill>
                <a:srgbClr val="000000"/>
              </a:solidFill>
              <a:latin typeface="Arial"/>
              <a:cs typeface="Calibri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600" spc="5">
                <a:latin typeface="Arial"/>
                <a:ea typeface="+mn-lt"/>
                <a:cs typeface="+mn-lt"/>
                <a:hlinkClick r:id="rId5"/>
              </a:rPr>
              <a:t>Transition Tennessee </a:t>
            </a:r>
            <a:r>
              <a:rPr lang="en-US" sz="2600" spc="5">
                <a:latin typeface="Arial"/>
                <a:ea typeface="+mn-lt"/>
                <a:cs typeface="+mn-lt"/>
              </a:rPr>
              <a:t> resources</a:t>
            </a:r>
            <a:endParaRPr lang="en-US" sz="2600" spc="5">
              <a:solidFill>
                <a:srgbClr val="000000"/>
              </a:solidFill>
              <a:latin typeface="Arial"/>
              <a:cs typeface="Calibri"/>
            </a:endParaRPr>
          </a:p>
          <a:p>
            <a:pPr marL="12700" marR="1263650">
              <a:spcBef>
                <a:spcPts val="1800"/>
              </a:spcBef>
              <a:buClr>
                <a:srgbClr val="990000"/>
              </a:buClr>
              <a:tabLst>
                <a:tab pos="469900" algn="l"/>
                <a:tab pos="470534" algn="l"/>
              </a:tabLst>
            </a:pPr>
            <a:endParaRPr lang="en-US" sz="2800" spc="5">
              <a:solidFill>
                <a:srgbClr val="000000"/>
              </a:solidFill>
              <a:latin typeface="Calibri"/>
              <a:cs typeface="Calibri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endParaRPr lang="en-US" sz="2600" spc="5">
              <a:solidFill>
                <a:srgbClr val="404041"/>
              </a:solidFill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766" y="1062815"/>
            <a:ext cx="7333615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Transition Assessments are Artifacts!</a:t>
            </a:r>
          </a:p>
        </p:txBody>
      </p:sp>
    </p:spTree>
    <p:extLst>
      <p:ext uri="{BB962C8B-B14F-4D97-AF65-F5344CB8AC3E}">
        <p14:creationId xmlns:p14="http://schemas.microsoft.com/office/powerpoint/2010/main" val="2760606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214884"/>
            <a:ext cx="9144000" cy="4559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r>
              <a:rPr sz="9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COMMUNITY</a:t>
            </a:r>
            <a:r>
              <a:rPr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sz="9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>
                <a:solidFill>
                  <a:srgbClr val="FFFFFF"/>
                </a:solidFill>
                <a:latin typeface="Arial"/>
                <a:cs typeface="Arial"/>
              </a:rPr>
              <a:t>AND CAREERS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2783EDD8-BFC8-4A7A-9785-95D1F9B1C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224879" y="6422233"/>
            <a:ext cx="314325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6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lang="en-US" spc="-5" dirty="0">
                <a:solidFill>
                  <a:srgbClr val="000000"/>
                </a:solidFill>
              </a:rPr>
              <a:pPr marL="38100">
                <a:lnSpc>
                  <a:spcPts val="1864"/>
                </a:lnSpc>
              </a:pPr>
              <a:t>9</a:t>
            </a:fld>
            <a:endParaRPr lang="en-US" spc="-5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271" y="1710570"/>
            <a:ext cx="7848600" cy="5936882"/>
          </a:xfrm>
          <a:prstGeom prst="rect">
            <a:avLst/>
          </a:prstGeom>
        </p:spPr>
        <p:txBody>
          <a:bodyPr vert="horz" wrap="square" lIns="0" tIns="240665" rIns="0" bIns="0" rtlCol="0" anchor="t">
            <a:spAutoFit/>
          </a:bodyPr>
          <a:lstStyle/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800" spc="5">
                <a:latin typeface="Arial"/>
                <a:ea typeface="+mn-lt"/>
                <a:cs typeface="+mn-lt"/>
                <a:hlinkClick r:id="rId3"/>
              </a:rPr>
              <a:t>Self-Determination Inventory</a:t>
            </a:r>
            <a:endParaRPr lang="en-US" sz="2800" spc="5">
              <a:solidFill>
                <a:srgbClr val="000000"/>
              </a:solidFill>
              <a:latin typeface="Arial"/>
              <a:cs typeface="Calibri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800" spc="5">
                <a:latin typeface="Arial"/>
                <a:ea typeface="+mn-lt"/>
                <a:cs typeface="+mn-lt"/>
                <a:hlinkClick r:id="rId4"/>
              </a:rPr>
              <a:t>O'Net Interest Profiler</a:t>
            </a:r>
            <a:endParaRPr lang="en-US" sz="2800" spc="5">
              <a:solidFill>
                <a:srgbClr val="000000"/>
              </a:solidFill>
              <a:latin typeface="Arial"/>
              <a:cs typeface="Calibri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800" spc="5">
                <a:latin typeface="Arial"/>
                <a:ea typeface="+mn-lt"/>
                <a:cs typeface="+mn-lt"/>
                <a:hlinkClick r:id="rId5"/>
              </a:rPr>
              <a:t>Life Skills Inventory</a:t>
            </a:r>
            <a:endParaRPr lang="en-US" sz="2800" spc="5">
              <a:solidFill>
                <a:srgbClr val="000000"/>
              </a:solidFill>
              <a:latin typeface="Arial"/>
              <a:cs typeface="Calibri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endParaRPr lang="en-US" sz="2800" spc="5">
              <a:solidFill>
                <a:srgbClr val="000000"/>
              </a:solidFill>
              <a:latin typeface="Arial"/>
              <a:cs typeface="Calibri"/>
            </a:endParaRPr>
          </a:p>
          <a:p>
            <a:pPr marL="12700" marR="1263650" algn="ctr">
              <a:spcBef>
                <a:spcPts val="1800"/>
              </a:spcBef>
              <a:buClr>
                <a:srgbClr val="990000"/>
              </a:buClr>
              <a:tabLst>
                <a:tab pos="469900" algn="l"/>
                <a:tab pos="470534" algn="l"/>
              </a:tabLst>
            </a:pPr>
            <a:r>
              <a:rPr lang="en-US" sz="2800" spc="5">
                <a:solidFill>
                  <a:srgbClr val="000000"/>
                </a:solidFill>
                <a:latin typeface="Arial"/>
                <a:cs typeface="Calibri"/>
              </a:rPr>
              <a:t>Use what you are already creating!</a:t>
            </a:r>
          </a:p>
          <a:p>
            <a:pPr marL="12700" marR="1263650" algn="ctr">
              <a:spcBef>
                <a:spcPts val="1800"/>
              </a:spcBef>
              <a:tabLst>
                <a:tab pos="469900" algn="l"/>
                <a:tab pos="470534" algn="l"/>
              </a:tabLst>
            </a:pPr>
            <a:r>
              <a:rPr lang="en-US" sz="2800" spc="5">
                <a:solidFill>
                  <a:srgbClr val="000000"/>
                </a:solidFill>
                <a:latin typeface="Arial"/>
                <a:cs typeface="Calibri"/>
              </a:rPr>
              <a:t>Supplement as needed</a:t>
            </a: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endParaRPr lang="en-US" sz="2800" spc="5">
              <a:solidFill>
                <a:srgbClr val="000000"/>
              </a:solidFill>
              <a:latin typeface="Calibri"/>
              <a:cs typeface="Calibri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endParaRPr lang="en-US" sz="2800" spc="5">
              <a:solidFill>
                <a:srgbClr val="000000"/>
              </a:solidFill>
              <a:latin typeface="Calibri"/>
              <a:cs typeface="Calibri"/>
            </a:endParaRPr>
          </a:p>
          <a:p>
            <a:pPr marL="469900" marR="1263650" indent="-457200"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endParaRPr lang="en-US" sz="2600" spc="5">
              <a:solidFill>
                <a:srgbClr val="404041"/>
              </a:solidFill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1271" y="1062815"/>
            <a:ext cx="8225529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3200" spc="-5">
                <a:solidFill>
                  <a:srgbClr val="990000"/>
                </a:solidFill>
              </a:rPr>
              <a:t>Transition Assessments are Artifacts! </a:t>
            </a:r>
            <a:r>
              <a:rPr lang="en-US" sz="1800" i="1" spc="-5">
                <a:solidFill>
                  <a:srgbClr val="990000"/>
                </a:solidFill>
              </a:rPr>
              <a:t>Cont. </a:t>
            </a:r>
            <a:endParaRPr lang="en-US" sz="1800" spc="-5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12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F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F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44CEAC0840489FD1733B1AE73D54" ma:contentTypeVersion="6" ma:contentTypeDescription="Create a new document." ma:contentTypeScope="" ma:versionID="184af6f4a7b25667d0af12e4649b9df2">
  <xsd:schema xmlns:xsd="http://www.w3.org/2001/XMLSchema" xmlns:xs="http://www.w3.org/2001/XMLSchema" xmlns:p="http://schemas.microsoft.com/office/2006/metadata/properties" xmlns:ns2="d066b400-3476-4a6e-941f-8a5939a6d4a7" xmlns:ns3="0f4d3190-4602-4670-9509-f109504ee9ba" targetNamespace="http://schemas.microsoft.com/office/2006/metadata/properties" ma:root="true" ma:fieldsID="8fc8d1a5c8d9e8145752fa1de9375864" ns2:_="" ns3:_="">
    <xsd:import namespace="d066b400-3476-4a6e-941f-8a5939a6d4a7"/>
    <xsd:import namespace="0f4d3190-4602-4670-9509-f109504ee9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6b400-3476-4a6e-941f-8a5939a6d4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d3190-4602-4670-9509-f109504ee9b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B873F8-BACB-4774-82DD-F203FAA7C6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24FC31-79DE-4ABB-9A79-FA4DA5E7E18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5759CBE-2BD2-4E6A-9494-6BE63CD4EF73}">
  <ds:schemaRefs>
    <ds:schemaRef ds:uri="0f4d3190-4602-4670-9509-f109504ee9ba"/>
    <ds:schemaRef ds:uri="d066b400-3476-4a6e-941f-8a5939a6d4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1347</Words>
  <Application>Microsoft Macintosh PowerPoint</Application>
  <PresentationFormat>On-screen Show (4:3)</PresentationFormat>
  <Paragraphs>344</Paragraphs>
  <Slides>37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Courier New</vt:lpstr>
      <vt:lpstr>Times New Roman</vt:lpstr>
      <vt:lpstr>Wingdings</vt:lpstr>
      <vt:lpstr>Office Theme</vt:lpstr>
      <vt:lpstr>1_Office Theme</vt:lpstr>
      <vt:lpstr>2_Office Theme</vt:lpstr>
      <vt:lpstr>Introduction to the Use of Portfolio Artifacts </vt:lpstr>
      <vt:lpstr>Recap from Session 1</vt:lpstr>
      <vt:lpstr>We Will Cover</vt:lpstr>
      <vt:lpstr>Artifacts</vt:lpstr>
      <vt:lpstr>Artifact Defined</vt:lpstr>
      <vt:lpstr>Makes Sense…How Do I Get the Info?</vt:lpstr>
      <vt:lpstr>Makes Sense…How Do I Get the Info?, cont. </vt:lpstr>
      <vt:lpstr>Transition Assessments are Artifacts!</vt:lpstr>
      <vt:lpstr>Transition Assessments are Artifacts! Cont. </vt:lpstr>
      <vt:lpstr>Transition Services and Activities are Artifacts! </vt:lpstr>
      <vt:lpstr>Transition Services and Activities are Artifacts! Cont.</vt:lpstr>
      <vt:lpstr>The Big Take Away </vt:lpstr>
      <vt:lpstr>Component One: Student Information</vt:lpstr>
      <vt:lpstr>Component One: Student Information Artifact Example</vt:lpstr>
      <vt:lpstr>Component Two: Student Learning Characteristic Example</vt:lpstr>
      <vt:lpstr>Learning Artifacts</vt:lpstr>
      <vt:lpstr>Component Two: Learning Artifact Example</vt:lpstr>
      <vt:lpstr>Communication Artifacts</vt:lpstr>
      <vt:lpstr>Component Two: Communication Artifact Example</vt:lpstr>
      <vt:lpstr>Abilities/Skills/Competencies Artifacts</vt:lpstr>
      <vt:lpstr>Component Two: Abilities/Skills Artifact Example</vt:lpstr>
      <vt:lpstr>Challenges and Struggles Artifacts</vt:lpstr>
      <vt:lpstr>Component Two: Challenges &amp; Struggles Artifact Example</vt:lpstr>
      <vt:lpstr>Component Three: Academic Skills</vt:lpstr>
      <vt:lpstr>Authentic Artifacts for Academic Skills</vt:lpstr>
      <vt:lpstr>Other Artifacts for Academic Skills</vt:lpstr>
      <vt:lpstr>Component Three: Academic Skills Artifact Example</vt:lpstr>
      <vt:lpstr>Component Four: Employability Skills</vt:lpstr>
      <vt:lpstr>Component Four: Employability Skills Artifacts</vt:lpstr>
      <vt:lpstr>Other Artifacts for Employability Skills</vt:lpstr>
      <vt:lpstr>Other Artifacts for Employability Skills, cont.</vt:lpstr>
      <vt:lpstr>Component Four: Employability Skills Artifact Example</vt:lpstr>
      <vt:lpstr>Component Four: Employability Skills Artifact Example, cont..</vt:lpstr>
      <vt:lpstr>Visual Resume Creation as an Artifact</vt:lpstr>
      <vt:lpstr>Teacher Perspective</vt:lpstr>
      <vt:lpstr>Please Remember To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 at Me!  So Much to See</dc:title>
  <dc:subject>Transition Portfolio Training, Session 2</dc:subject>
  <dc:creator>INSTRC</dc:creator>
  <cp:lastModifiedBy>Farrell, Lance James</cp:lastModifiedBy>
  <cp:revision>12</cp:revision>
  <dcterms:created xsi:type="dcterms:W3CDTF">2022-01-20T18:55:33Z</dcterms:created>
  <dcterms:modified xsi:type="dcterms:W3CDTF">2022-10-12T16:16:31Z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2022-01-20T00:00:00Z</vt:filetime>
  </property>
  <property fmtid="{D5CDD505-2E9C-101B-9397-08002B2CF9AE}" pid="5" name="ContentTypeId">
    <vt:lpwstr>0x010100B32044CEAC0840489FD1733B1AE73D54</vt:lpwstr>
  </property>
</Properties>
</file>